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91" r:id="rId1"/>
    <p:sldMasterId id="2147483712" r:id="rId2"/>
  </p:sldMasterIdLst>
  <p:notesMasterIdLst>
    <p:notesMasterId r:id="rId13"/>
  </p:notesMasterIdLst>
  <p:handoutMasterIdLst>
    <p:handoutMasterId r:id="rId14"/>
  </p:handoutMasterIdLst>
  <p:sldIdLst>
    <p:sldId id="277" r:id="rId3"/>
    <p:sldId id="276" r:id="rId4"/>
    <p:sldId id="288" r:id="rId5"/>
    <p:sldId id="286" r:id="rId6"/>
    <p:sldId id="278" r:id="rId7"/>
    <p:sldId id="279" r:id="rId8"/>
    <p:sldId id="280" r:id="rId9"/>
    <p:sldId id="281" r:id="rId10"/>
    <p:sldId id="282" r:id="rId11"/>
    <p:sldId id="285" r:id="rId12"/>
  </p:sldIdLst>
  <p:sldSz cx="9144000" cy="6858000" type="screen4x3"/>
  <p:notesSz cx="6797675" cy="9926638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E6452"/>
    <a:srgbClr val="E5DBA1"/>
    <a:srgbClr val="BABA93"/>
    <a:srgbClr val="BABB93"/>
    <a:srgbClr val="DEDEAF"/>
    <a:srgbClr val="999999"/>
    <a:srgbClr val="D9D9D9"/>
    <a:srgbClr val="CCCCCC"/>
    <a:srgbClr val="C80F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524" autoAdjust="0"/>
    <p:restoredTop sz="92385" autoAdjust="0"/>
  </p:normalViewPr>
  <p:slideViewPr>
    <p:cSldViewPr snapToGrid="0">
      <p:cViewPr varScale="1">
        <p:scale>
          <a:sx n="70" d="100"/>
          <a:sy n="70" d="100"/>
        </p:scale>
        <p:origin x="-1182" y="-96"/>
      </p:cViewPr>
      <p:guideLst>
        <p:guide orient="horz" pos="3935"/>
        <p:guide pos="288"/>
        <p:guide pos="726"/>
        <p:guide pos="5029"/>
        <p:guide pos="431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08" d="100"/>
          <a:sy n="108" d="100"/>
        </p:scale>
        <p:origin x="-4140" y="-102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endParaRPr lang="de-DE">
              <a:latin typeface="Arial Narrow" pitchFamily="34" charset="0"/>
            </a:endParaRP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016" y="0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endParaRPr lang="de-DE">
              <a:latin typeface="Arial Narrow" pitchFamily="34" charset="0"/>
            </a:endParaRPr>
          </a:p>
        </p:txBody>
      </p:sp>
      <p:sp>
        <p:nvSpPr>
          <p:cNvPr id="665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0702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endParaRPr lang="de-DE">
              <a:latin typeface="Arial Narrow" pitchFamily="34" charset="0"/>
            </a:endParaRPr>
          </a:p>
        </p:txBody>
      </p:sp>
      <p:sp>
        <p:nvSpPr>
          <p:cNvPr id="665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016" y="9430702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fld id="{47F930EC-4FD0-431B-BB9B-47DE359CDF6F}" type="slidenum">
              <a:rPr lang="de-DE">
                <a:latin typeface="Arial Narrow" pitchFamily="34" charset="0"/>
              </a:rPr>
              <a:pPr/>
              <a:t>‹Nr.›</a:t>
            </a:fld>
            <a:endParaRPr lang="de-DE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42276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endParaRPr lang="de-DE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6" y="0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endParaRPr lang="de-DE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7" y="4715351"/>
            <a:ext cx="4984962" cy="4466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Klicken Sie, um die Formate des Vorlagentextes zu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702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endParaRPr lang="de-DE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6" y="9430702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fld id="{276F4F92-661F-4424-ADED-7D3829A420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16004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7512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7512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7512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7512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7512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7512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7512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7512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7512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7512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Click here to add title</a:t>
            </a:r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Type presentation title here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FE786E77-8943-46B0-A5F4-9FE2BBEC74F5}" type="datetime1">
              <a:rPr lang="en-GB" noProof="0" smtClean="0"/>
              <a:t>19/03/2015</a:t>
            </a:fld>
            <a:endParaRPr lang="de-DE" noProof="0"/>
          </a:p>
        </p:txBody>
      </p:sp>
      <p:sp>
        <p:nvSpPr>
          <p:cNvPr id="5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7776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noProof="0" dirty="0" smtClean="0"/>
              <a:t>First layer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</p:spTree>
    <p:extLst>
      <p:ext uri="{BB962C8B-B14F-4D97-AF65-F5344CB8AC3E}">
        <p14:creationId xmlns:p14="http://schemas.microsoft.com/office/powerpoint/2010/main" val="24530102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Click here to add title</a:t>
            </a:r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Type presentation title here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F6AA3181-37E1-4D43-A40E-0B61FF5DACFC}" type="datetime1">
              <a:rPr lang="en-GB" noProof="0" smtClean="0"/>
              <a:t>19/03/2015</a:t>
            </a:fld>
            <a:endParaRPr lang="de-DE" noProof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7776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en-GB" noProof="0" dirty="0" smtClean="0"/>
              <a:t>Click here to add text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</p:spTree>
    <p:extLst>
      <p:ext uri="{BB962C8B-B14F-4D97-AF65-F5344CB8AC3E}">
        <p14:creationId xmlns:p14="http://schemas.microsoft.com/office/powerpoint/2010/main" val="13358358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 smtClean="0"/>
              <a:t>Click here to add title</a:t>
            </a:r>
            <a:endParaRPr lang="en-GB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Type presentation title here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A950FA2E-D575-4778-A90B-D8823FBC82FB}" type="datetime1">
              <a:rPr lang="en-GB" noProof="0" smtClean="0"/>
              <a:t>19/03/2015</a:t>
            </a:fld>
            <a:endParaRPr lang="de-DE" noProof="0" dirty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576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en-GB" noProof="0" dirty="0" smtClean="0"/>
              <a:t>Click here to add text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  <p:sp>
        <p:nvSpPr>
          <p:cNvPr id="6" name="Bildplatzhalter 2"/>
          <p:cNvSpPr>
            <a:spLocks noGrp="1"/>
          </p:cNvSpPr>
          <p:nvPr>
            <p:ph type="pic" idx="12" hasCustomPrompt="1"/>
          </p:nvPr>
        </p:nvSpPr>
        <p:spPr>
          <a:xfrm>
            <a:off x="6786000" y="2448001"/>
            <a:ext cx="2358000" cy="2052000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GB" noProof="0" dirty="0" smtClean="0"/>
              <a:t>Click on symbol to add image</a:t>
            </a:r>
          </a:p>
        </p:txBody>
      </p:sp>
    </p:spTree>
    <p:extLst>
      <p:ext uri="{BB962C8B-B14F-4D97-AF65-F5344CB8AC3E}">
        <p14:creationId xmlns:p14="http://schemas.microsoft.com/office/powerpoint/2010/main" val="5814278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, big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Click here to add title</a:t>
            </a:r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Type presentation title here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E00587D-9189-4FED-83AF-DBCD726BC899}" type="datetime1">
              <a:rPr lang="en-GB" noProof="0" smtClean="0"/>
              <a:t>19/03/2015</a:t>
            </a:fld>
            <a:endParaRPr lang="de-DE" noProof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576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en-GB" noProof="0" dirty="0" smtClean="0"/>
              <a:t>Click here to add text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  <p:sp>
        <p:nvSpPr>
          <p:cNvPr id="8" name="Bildplatzhalter 2"/>
          <p:cNvSpPr>
            <a:spLocks noGrp="1"/>
          </p:cNvSpPr>
          <p:nvPr>
            <p:ph type="pic" idx="12" hasCustomPrompt="1"/>
          </p:nvPr>
        </p:nvSpPr>
        <p:spPr>
          <a:xfrm>
            <a:off x="6786000" y="2448001"/>
            <a:ext cx="2358000" cy="3348000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GB" noProof="0" dirty="0" smtClean="0"/>
              <a:t>Click on symbol to add image</a:t>
            </a:r>
          </a:p>
        </p:txBody>
      </p:sp>
    </p:spTree>
    <p:extLst>
      <p:ext uri="{BB962C8B-B14F-4D97-AF65-F5344CB8AC3E}">
        <p14:creationId xmlns:p14="http://schemas.microsoft.com/office/powerpoint/2010/main" val="18016267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2 columns, subheadline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84000" y="1483200"/>
            <a:ext cx="7776000" cy="617928"/>
          </a:xfrm>
        </p:spPr>
        <p:txBody>
          <a:bodyPr/>
          <a:lstStyle/>
          <a:p>
            <a:r>
              <a:rPr lang="en-GB" noProof="0" dirty="0" smtClean="0"/>
              <a:t>Click here to add title</a:t>
            </a:r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noProof="0" smtClean="0"/>
              <a:t>company presentation 2012</a:t>
            </a:r>
            <a:endParaRPr lang="de-DE" noProof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82376D74-4BB3-47C6-93B0-5DCC1B2CEE0E}" type="datetime1">
              <a:rPr lang="en-GB" noProof="0" smtClean="0"/>
              <a:t>19/03/2015</a:t>
            </a:fld>
            <a:endParaRPr lang="de-DE" noProof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378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en-GB" noProof="0" dirty="0" smtClean="0"/>
              <a:t>Click here to add text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  <p:sp>
        <p:nvSpPr>
          <p:cNvPr id="8" name="Inhaltsplatzhalter 2"/>
          <p:cNvSpPr>
            <a:spLocks noGrp="1"/>
          </p:cNvSpPr>
          <p:nvPr>
            <p:ph idx="12" hasCustomPrompt="1"/>
          </p:nvPr>
        </p:nvSpPr>
        <p:spPr>
          <a:xfrm>
            <a:off x="4680000" y="2448000"/>
            <a:ext cx="378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en-GB" noProof="0" dirty="0" smtClean="0"/>
              <a:t>Click here to add text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</p:spTree>
    <p:extLst>
      <p:ext uri="{BB962C8B-B14F-4D97-AF65-F5344CB8AC3E}">
        <p14:creationId xmlns:p14="http://schemas.microsoft.com/office/powerpoint/2010/main" val="42417953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2 columns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84000" y="1483200"/>
            <a:ext cx="7776000" cy="617928"/>
          </a:xfrm>
        </p:spPr>
        <p:txBody>
          <a:bodyPr/>
          <a:lstStyle/>
          <a:p>
            <a:r>
              <a:rPr lang="en-GB" noProof="0" dirty="0" smtClean="0"/>
              <a:t>Click here to add title</a:t>
            </a:r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Type presentation title here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721DE36-DFDD-41E8-8F4A-60A053C2735B}" type="datetime1">
              <a:rPr lang="en-GB" noProof="0" smtClean="0"/>
              <a:t>19/03/2015</a:t>
            </a:fld>
            <a:endParaRPr lang="de-DE" noProof="0"/>
          </a:p>
        </p:txBody>
      </p:sp>
      <p:sp>
        <p:nvSpPr>
          <p:cNvPr id="9" name="Inhaltsplatzhalter 2"/>
          <p:cNvSpPr>
            <a:spLocks noGrp="1"/>
          </p:cNvSpPr>
          <p:nvPr>
            <p:ph idx="1" hasCustomPrompt="1"/>
          </p:nvPr>
        </p:nvSpPr>
        <p:spPr>
          <a:xfrm>
            <a:off x="683999" y="2448000"/>
            <a:ext cx="3780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noProof="0" dirty="0" smtClean="0"/>
              <a:t>First layer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</p:txBody>
      </p:sp>
      <p:sp>
        <p:nvSpPr>
          <p:cNvPr id="10" name="Inhaltsplatzhalter 2"/>
          <p:cNvSpPr>
            <a:spLocks noGrp="1"/>
          </p:cNvSpPr>
          <p:nvPr>
            <p:ph idx="12" hasCustomPrompt="1"/>
          </p:nvPr>
        </p:nvSpPr>
        <p:spPr>
          <a:xfrm>
            <a:off x="4680000" y="2448000"/>
            <a:ext cx="3780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noProof="0" dirty="0" smtClean="0"/>
              <a:t>First layer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</p:txBody>
      </p:sp>
    </p:spTree>
    <p:extLst>
      <p:ext uri="{BB962C8B-B14F-4D97-AF65-F5344CB8AC3E}">
        <p14:creationId xmlns:p14="http://schemas.microsoft.com/office/powerpoint/2010/main" val="99345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10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11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Grafik 7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18288" y="304800"/>
            <a:ext cx="2106612" cy="87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16"/>
          <p:cNvSpPr>
            <a:spLocks noGrp="1" noChangeArrowheads="1"/>
          </p:cNvSpPr>
          <p:nvPr>
            <p:ph type="subTitle" sz="quarter" idx="1" hasCustomPrompt="1"/>
          </p:nvPr>
        </p:nvSpPr>
        <p:spPr>
          <a:xfrm>
            <a:off x="1040400" y="3239022"/>
            <a:ext cx="7034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800" baseline="0"/>
            </a:lvl1pPr>
          </a:lstStyle>
          <a:p>
            <a:r>
              <a:rPr lang="de-DE" dirty="0" smtClean="0"/>
              <a:t>Click here to add subtitle</a:t>
            </a:r>
            <a:endParaRPr lang="de-DE" dirty="0"/>
          </a:p>
        </p:txBody>
      </p:sp>
      <p:sp>
        <p:nvSpPr>
          <p:cNvPr id="9" name="Rectangle 15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1040400" y="1993726"/>
            <a:ext cx="7034400" cy="1143000"/>
          </a:xfrm>
        </p:spPr>
        <p:txBody>
          <a:bodyPr anchor="ctr"/>
          <a:lstStyle>
            <a:lvl1pPr algn="ctr">
              <a:defRPr sz="3600"/>
            </a:lvl1pPr>
          </a:lstStyle>
          <a:p>
            <a:r>
              <a:rPr lang="de-DE" dirty="0" smtClean="0"/>
              <a:t>Click </a:t>
            </a:r>
            <a:r>
              <a:rPr lang="de-DE" dirty="0" err="1" smtClean="0"/>
              <a:t>here</a:t>
            </a:r>
            <a:r>
              <a:rPr lang="de-DE" dirty="0" smtClean="0"/>
              <a:t> to add title</a:t>
            </a:r>
            <a:endParaRPr lang="de-DE" dirty="0"/>
          </a:p>
        </p:txBody>
      </p:sp>
      <p:sp>
        <p:nvSpPr>
          <p:cNvPr id="10" name="Rechteck 9"/>
          <p:cNvSpPr/>
          <p:nvPr userDrawn="1"/>
        </p:nvSpPr>
        <p:spPr bwMode="auto">
          <a:xfrm>
            <a:off x="7721600" y="6604000"/>
            <a:ext cx="1422400" cy="254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200" b="1" i="0" u="none" strike="noStrike" cap="none" normalizeH="0" baseline="0" smtClean="0">
              <a:ln>
                <a:noFill/>
              </a:ln>
              <a:solidFill>
                <a:srgbClr val="999999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95998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Type presentation title here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CED72E1C-DE6A-4294-ADF0-6F96BA9C680A}" type="datetime1">
              <a:rPr lang="en-GB" smtClean="0"/>
              <a:t>19/03/2015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46428921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gif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gif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gif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.gif"/><Relationship Id="rId4" Type="http://schemas.openxmlformats.org/officeDocument/2006/relationships/image" Target="../media/image4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1810"/>
            <a:ext cx="9144000" cy="1115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791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684000" y="1483200"/>
            <a:ext cx="7776000" cy="617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smtClean="0"/>
              <a:t>Click here to add title</a:t>
            </a:r>
          </a:p>
        </p:txBody>
      </p:sp>
      <p:pic>
        <p:nvPicPr>
          <p:cNvPr id="19" name="Grafik 7"/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618288" y="304800"/>
            <a:ext cx="2106612" cy="87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Grafik 8"/>
          <p:cNvPicPr>
            <a:picLocks noChangeAspect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0" y="5851525"/>
            <a:ext cx="91440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792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000" y="2447999"/>
            <a:ext cx="7776000" cy="38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smtClean="0"/>
              <a:t>First layer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  <p:sp>
        <p:nvSpPr>
          <p:cNvPr id="14" name="Text Box 19"/>
          <p:cNvSpPr txBox="1">
            <a:spLocks noChangeArrowheads="1"/>
          </p:cNvSpPr>
          <p:nvPr/>
        </p:nvSpPr>
        <p:spPr bwMode="auto">
          <a:xfrm>
            <a:off x="7703687" y="6581001"/>
            <a:ext cx="9271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GB" sz="1000" b="0" noProof="0" dirty="0" smtClean="0">
                <a:solidFill>
                  <a:srgbClr val="6E6452"/>
                </a:solidFill>
                <a:latin typeface="Arial Narrow" pitchFamily="34" charset="0"/>
              </a:rPr>
              <a:t>Page </a:t>
            </a:r>
            <a:fld id="{327115CA-E6A4-425F-BB4F-A64D48743A27}" type="slidenum">
              <a:rPr lang="en-GB" sz="1000" b="0" noProof="0" smtClean="0">
                <a:solidFill>
                  <a:srgbClr val="6E6452"/>
                </a:solidFill>
                <a:latin typeface="Arial Narrow" pitchFamily="34" charset="0"/>
              </a:rPr>
              <a:pPr/>
              <a:t>‹Nr.›</a:t>
            </a:fld>
            <a:endParaRPr lang="en-GB" sz="1000" b="0" noProof="0" dirty="0">
              <a:solidFill>
                <a:srgbClr val="6E6452"/>
              </a:solidFill>
              <a:latin typeface="Arial Narrow" pitchFamily="34" charset="0"/>
            </a:endParaRPr>
          </a:p>
        </p:txBody>
      </p:sp>
      <p:sp>
        <p:nvSpPr>
          <p:cNvPr id="15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62776" y="6581001"/>
            <a:ext cx="341844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z="1000" b="1" spc="70" baseline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r>
              <a:rPr lang="en-GB" dirty="0" smtClean="0"/>
              <a:t>Type presentation title here</a:t>
            </a:r>
            <a:endParaRPr lang="en-GB" dirty="0"/>
          </a:p>
        </p:txBody>
      </p:sp>
      <p:sp>
        <p:nvSpPr>
          <p:cNvPr id="16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79155" y="6581001"/>
            <a:ext cx="12954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000" b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fld id="{0F9A5078-6F60-49E2-B50D-11C30D454C38}" type="datetime1">
              <a:rPr lang="en-GB" noProof="0" smtClean="0"/>
              <a:t>19/03/2015</a:t>
            </a:fld>
            <a:endParaRPr lang="en-GB" noProof="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8" r:id="rId2"/>
    <p:sldLayoutId id="2147483709" r:id="rId3"/>
    <p:sldLayoutId id="2147483714" r:id="rId4"/>
    <p:sldLayoutId id="2147483710" r:id="rId5"/>
    <p:sldLayoutId id="2147483711" r:id="rId6"/>
    <p:sldLayoutId id="2147483715" r:id="rId7"/>
  </p:sldLayoutIdLst>
  <p:transition/>
  <p:timing>
    <p:tnLst>
      <p:par>
        <p:cTn id="1" dur="indefinite" restart="never" nodeType="tmRoot"/>
      </p:par>
    </p:tnLst>
  </p:timing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6E645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9pPr>
    </p:titleStyle>
    <p:bodyStyle>
      <a:lvl1pPr marL="360000" indent="-360000" algn="l" rtl="0" eaLnBrk="1" fontAlgn="base" hangingPunct="1">
        <a:spcBef>
          <a:spcPts val="400"/>
        </a:spcBef>
        <a:spcAft>
          <a:spcPts val="800"/>
        </a:spcAft>
        <a:buClr>
          <a:srgbClr val="C80F0F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  <a:ea typeface="+mn-ea"/>
          <a:cs typeface="+mn-cs"/>
        </a:defRPr>
      </a:lvl1pPr>
      <a:lvl2pPr marL="7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2pPr>
      <a:lvl3pPr marL="10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3pPr>
      <a:lvl4pPr marL="14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4pPr>
      <a:lvl5pPr marL="1440000" indent="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None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5pPr>
      <a:lvl6pPr marL="216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6pPr>
      <a:lvl7pPr marL="25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7pPr>
      <a:lvl8pPr marL="28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8pPr>
      <a:lvl9pPr marL="32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rafik 8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851525"/>
            <a:ext cx="91440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 Box 19"/>
          <p:cNvSpPr txBox="1">
            <a:spLocks noChangeArrowheads="1"/>
          </p:cNvSpPr>
          <p:nvPr/>
        </p:nvSpPr>
        <p:spPr bwMode="auto">
          <a:xfrm>
            <a:off x="7703687" y="6581001"/>
            <a:ext cx="9271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GB" sz="1000" b="0" noProof="0" dirty="0" smtClean="0">
                <a:solidFill>
                  <a:srgbClr val="6E6452"/>
                </a:solidFill>
                <a:latin typeface="Arial Narrow" pitchFamily="34" charset="0"/>
              </a:rPr>
              <a:t>Page </a:t>
            </a:r>
            <a:fld id="{327115CA-E6A4-425F-BB4F-A64D48743A27}" type="slidenum">
              <a:rPr lang="en-GB" sz="1000" b="0" noProof="0" smtClean="0">
                <a:solidFill>
                  <a:srgbClr val="6E6452"/>
                </a:solidFill>
                <a:latin typeface="Arial Narrow" pitchFamily="34" charset="0"/>
              </a:rPr>
              <a:pPr/>
              <a:t>‹Nr.›</a:t>
            </a:fld>
            <a:endParaRPr lang="en-GB" sz="1000" b="0" noProof="0" dirty="0">
              <a:solidFill>
                <a:srgbClr val="6E6452"/>
              </a:solidFill>
              <a:latin typeface="Arial Narrow" pitchFamily="34" charset="0"/>
            </a:endParaRPr>
          </a:p>
        </p:txBody>
      </p:sp>
      <p:sp>
        <p:nvSpPr>
          <p:cNvPr id="15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62776" y="6581001"/>
            <a:ext cx="341844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z="1000" b="1" spc="70" baseline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r>
              <a:rPr lang="en-GB" dirty="0" smtClean="0"/>
              <a:t>Type presentation title here</a:t>
            </a:r>
            <a:endParaRPr lang="en-GB" dirty="0"/>
          </a:p>
        </p:txBody>
      </p:sp>
      <p:sp>
        <p:nvSpPr>
          <p:cNvPr id="16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79155" y="6581001"/>
            <a:ext cx="12954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000" b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fld id="{7FE73A5E-2CE3-464E-8323-5EB9B752629B}" type="datetime1">
              <a:rPr lang="en-GB" smtClean="0"/>
              <a:t>19/03/2015</a:t>
            </a:fld>
            <a:endParaRPr lang="de-DE" dirty="0"/>
          </a:p>
        </p:txBody>
      </p:sp>
      <p:pic>
        <p:nvPicPr>
          <p:cNvPr id="10" name="Grafik 10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111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Grafik 7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18288" y="304800"/>
            <a:ext cx="2106612" cy="87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66890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</p:sldLayoutIdLst>
  <p:transition/>
  <p:timing>
    <p:tnLst>
      <p:par>
        <p:cTn id="1" dur="indefinite" restart="never" nodeType="tmRoot"/>
      </p:par>
    </p:tnLst>
  </p:timing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6E645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9pPr>
    </p:titleStyle>
    <p:bodyStyle>
      <a:lvl1pPr marL="360000" indent="-360000" algn="l" rtl="0" eaLnBrk="1" fontAlgn="base" hangingPunct="1">
        <a:spcBef>
          <a:spcPts val="400"/>
        </a:spcBef>
        <a:spcAft>
          <a:spcPts val="800"/>
        </a:spcAft>
        <a:buClr>
          <a:srgbClr val="C80F0F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  <a:ea typeface="+mn-ea"/>
          <a:cs typeface="+mn-cs"/>
        </a:defRPr>
      </a:lvl1pPr>
      <a:lvl2pPr marL="7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2pPr>
      <a:lvl3pPr marL="10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3pPr>
      <a:lvl4pPr marL="14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4pPr>
      <a:lvl5pPr marL="180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5pPr>
      <a:lvl6pPr marL="216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6pPr>
      <a:lvl7pPr marL="25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7pPr>
      <a:lvl8pPr marL="28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8pPr>
      <a:lvl9pPr marL="32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Untertitel 10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pPr>
              <a:spcBef>
                <a:spcPts val="600"/>
              </a:spcBef>
              <a:spcAft>
                <a:spcPts val="0"/>
              </a:spcAft>
            </a:pPr>
            <a:endParaRPr lang="en-US" sz="2000" dirty="0" smtClean="0">
              <a:latin typeface="Calibri" panose="020F0502020204030204" pitchFamily="34" charset="0"/>
            </a:endParaRP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US" sz="2000" dirty="0" smtClean="0">
                <a:latin typeface="Calibri" panose="020F0502020204030204" pitchFamily="34" charset="0"/>
              </a:rPr>
              <a:t>Dr. Steffen Erdle, Head of Project RE-ACTIVATE: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US" sz="2000" dirty="0" smtClean="0">
                <a:latin typeface="Calibri" panose="020F0502020204030204" pitchFamily="34" charset="0"/>
              </a:rPr>
              <a:t>«Promoting Employment through RE/EE in MENA»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endParaRPr lang="en-US" sz="2000" i="1" dirty="0" smtClean="0">
              <a:latin typeface="Calibri" panose="020F0502020204030204" pitchFamily="34" charset="0"/>
            </a:endParaRPr>
          </a:p>
          <a:p>
            <a:pPr>
              <a:spcBef>
                <a:spcPts val="600"/>
              </a:spcBef>
              <a:spcAft>
                <a:spcPts val="0"/>
              </a:spcAft>
            </a:pPr>
            <a:endParaRPr lang="en-US" sz="2000" i="1" dirty="0" smtClean="0">
              <a:latin typeface="Calibri" panose="020F0502020204030204" pitchFamily="34" charset="0"/>
            </a:endParaRP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US" sz="2000" i="1" dirty="0" smtClean="0">
                <a:latin typeface="Calibri" panose="020F0502020204030204" pitchFamily="34" charset="0"/>
              </a:rPr>
              <a:t>1</a:t>
            </a:r>
            <a:r>
              <a:rPr lang="en-US" sz="2000" i="1" baseline="30000" dirty="0" smtClean="0">
                <a:latin typeface="Calibri" panose="020F0502020204030204" pitchFamily="34" charset="0"/>
              </a:rPr>
              <a:t>st</a:t>
            </a:r>
            <a:r>
              <a:rPr lang="en-US" sz="2000" i="1" dirty="0" smtClean="0">
                <a:latin typeface="Calibri" panose="020F0502020204030204" pitchFamily="34" charset="0"/>
              </a:rPr>
              <a:t> SE4JOBS </a:t>
            </a:r>
            <a:r>
              <a:rPr lang="en-US" sz="2000" i="1" dirty="0" smtClean="0">
                <a:latin typeface="Calibri" panose="020F0502020204030204" pitchFamily="34" charset="0"/>
              </a:rPr>
              <a:t>Expert Workshop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2000" i="1" dirty="0" smtClean="0">
                <a:latin typeface="Calibri" panose="020F0502020204030204" pitchFamily="34" charset="0"/>
              </a:rPr>
              <a:t>Rabat, 25.03.2015 </a:t>
            </a:r>
            <a:endParaRPr lang="en-US" sz="2000" i="1" dirty="0">
              <a:latin typeface="Calibri" panose="020F0502020204030204" pitchFamily="34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sz="2400" b="1" cap="all" dirty="0" smtClean="0">
                <a:latin typeface="Calibri" panose="020F0502020204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“SE4JOBS” project:</a:t>
            </a:r>
            <a:r>
              <a:rPr lang="en-US" sz="2400" b="1" cap="all" dirty="0" smtClean="0">
                <a:latin typeface="Calibri" panose="020F0502020204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en-US" sz="2400" b="1" cap="all" dirty="0" smtClean="0">
                <a:latin typeface="Calibri" panose="020F050202020403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US" sz="2400" b="1" cap="all" dirty="0" smtClean="0">
                <a:latin typeface="Calibri" panose="020F0502020204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assessing global best </a:t>
            </a:r>
            <a:r>
              <a:rPr lang="en-US" sz="2400" b="1" cap="all" dirty="0" smtClean="0">
                <a:latin typeface="Calibri" panose="020F0502020204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practices for optimizing RE/EE Based socio-economic impacts in developing </a:t>
            </a:r>
            <a:r>
              <a:rPr lang="en-US" sz="2400" b="1" cap="all" dirty="0" smtClean="0">
                <a:latin typeface="Calibri" panose="020F0502020204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and emerging countries </a:t>
            </a:r>
            <a:endParaRPr lang="en-US" sz="2400" b="1" cap="all" dirty="0">
              <a:latin typeface="Calibri" panose="020F050202020403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54" b="20591"/>
          <a:stretch/>
        </p:blipFill>
        <p:spPr bwMode="auto">
          <a:xfrm>
            <a:off x="5087653" y="181084"/>
            <a:ext cx="1675286" cy="742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886497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1964608" y="6581001"/>
            <a:ext cx="5739898" cy="246221"/>
          </a:xfrm>
        </p:spPr>
        <p:txBody>
          <a:bodyPr/>
          <a:lstStyle/>
          <a:p>
            <a:r>
              <a:rPr lang="en-BZ" dirty="0"/>
              <a:t>First SE4JOBS Expert Workshop Rabat</a:t>
            </a:r>
            <a:endParaRPr lang="en-BZ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43D270E5-631C-4FEB-B576-0C864664A630}" type="datetime1">
              <a:rPr lang="en-GB" smtClean="0"/>
              <a:t>19/03/2015</a:t>
            </a:fld>
            <a:endParaRPr lang="de-DE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54" b="20591"/>
          <a:stretch/>
        </p:blipFill>
        <p:spPr bwMode="auto">
          <a:xfrm>
            <a:off x="5087653" y="181084"/>
            <a:ext cx="1675286" cy="742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Calibri" panose="020F0502020204030204" pitchFamily="34" charset="0"/>
              </a:rPr>
              <a:t>What are the main steps along this way?</a:t>
            </a:r>
            <a:endParaRPr lang="en-US" b="1" dirty="0">
              <a:latin typeface="Calibri" panose="020F0502020204030204" pitchFamily="34" charset="0"/>
            </a:endParaRPr>
          </a:p>
        </p:txBody>
      </p:sp>
      <p:sp>
        <p:nvSpPr>
          <p:cNvPr id="12" name="Inhaltsplatzhalt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2000" dirty="0" smtClean="0">
                <a:latin typeface="Calibri" panose="020F0502020204030204" pitchFamily="34" charset="0"/>
              </a:rPr>
              <a:t>Adoption </a:t>
            </a:r>
            <a:r>
              <a:rPr lang="en-US" sz="2000" dirty="0">
                <a:latin typeface="Calibri" panose="020F0502020204030204" pitchFamily="34" charset="0"/>
              </a:rPr>
              <a:t>of a </a:t>
            </a:r>
            <a:r>
              <a:rPr lang="en-US" sz="2000" dirty="0" smtClean="0">
                <a:latin typeface="Calibri" panose="020F0502020204030204" pitchFamily="34" charset="0"/>
              </a:rPr>
              <a:t>common </a:t>
            </a:r>
            <a:r>
              <a:rPr lang="en-US" sz="2000" dirty="0">
                <a:latin typeface="Calibri" panose="020F0502020204030204" pitchFamily="34" charset="0"/>
              </a:rPr>
              <a:t>agenda and work plan, incl. definition of work packages, deliverables, milestones, and clear roles for all participants </a:t>
            </a:r>
            <a:endParaRPr lang="de-DE" sz="2000" dirty="0">
              <a:latin typeface="Calibri" panose="020F0502020204030204" pitchFamily="34" charset="0"/>
            </a:endParaRPr>
          </a:p>
          <a:p>
            <a:pPr lvl="0"/>
            <a:r>
              <a:rPr lang="en-US" sz="2000" dirty="0">
                <a:latin typeface="Calibri" panose="020F0502020204030204" pitchFamily="34" charset="0"/>
              </a:rPr>
              <a:t>C</a:t>
            </a:r>
            <a:r>
              <a:rPr lang="en-US" sz="2000" dirty="0" smtClean="0">
                <a:latin typeface="Calibri" panose="020F0502020204030204" pitchFamily="34" charset="0"/>
              </a:rPr>
              <a:t>reation </a:t>
            </a:r>
            <a:r>
              <a:rPr lang="en-US" sz="2000" dirty="0">
                <a:latin typeface="Calibri" panose="020F0502020204030204" pitchFamily="34" charset="0"/>
              </a:rPr>
              <a:t>of a </a:t>
            </a:r>
            <a:r>
              <a:rPr lang="en-US" sz="2000" dirty="0" smtClean="0">
                <a:latin typeface="Calibri" panose="020F0502020204030204" pitchFamily="34" charset="0"/>
              </a:rPr>
              <a:t>clear analytical </a:t>
            </a:r>
            <a:r>
              <a:rPr lang="en-US" sz="2000" dirty="0">
                <a:latin typeface="Calibri" panose="020F0502020204030204" pitchFamily="34" charset="0"/>
              </a:rPr>
              <a:t>rooster, incl. a clear definition of </a:t>
            </a:r>
            <a:r>
              <a:rPr lang="en-US" sz="2000" dirty="0" smtClean="0">
                <a:latin typeface="Calibri" panose="020F0502020204030204" pitchFamily="34" charset="0"/>
              </a:rPr>
              <a:t>key </a:t>
            </a:r>
            <a:r>
              <a:rPr lang="en-US" sz="2000" dirty="0">
                <a:latin typeface="Calibri" panose="020F0502020204030204" pitchFamily="34" charset="0"/>
              </a:rPr>
              <a:t>criteria </a:t>
            </a:r>
            <a:r>
              <a:rPr lang="en-US" sz="2000" dirty="0" smtClean="0">
                <a:latin typeface="Calibri" panose="020F0502020204030204" pitchFamily="34" charset="0"/>
              </a:rPr>
              <a:t>(needed </a:t>
            </a:r>
            <a:r>
              <a:rPr lang="en-US" sz="2000" dirty="0">
                <a:latin typeface="Calibri" panose="020F0502020204030204" pitchFamily="34" charset="0"/>
              </a:rPr>
              <a:t>for the subsequent identification of reference cases) </a:t>
            </a:r>
            <a:endParaRPr lang="de-DE" sz="2000" dirty="0">
              <a:latin typeface="Calibri" panose="020F0502020204030204" pitchFamily="34" charset="0"/>
            </a:endParaRPr>
          </a:p>
          <a:p>
            <a:pPr lvl="0"/>
            <a:r>
              <a:rPr lang="en-US" sz="2000" dirty="0" smtClean="0">
                <a:latin typeface="Calibri" panose="020F0502020204030204" pitchFamily="34" charset="0"/>
              </a:rPr>
              <a:t>Disaggregation </a:t>
            </a:r>
            <a:r>
              <a:rPr lang="en-US" sz="2000" dirty="0">
                <a:latin typeface="Calibri" panose="020F0502020204030204" pitchFamily="34" charset="0"/>
              </a:rPr>
              <a:t>/ modularization of the results </a:t>
            </a:r>
            <a:r>
              <a:rPr lang="en-US" sz="2000" dirty="0" smtClean="0">
                <a:latin typeface="Calibri" panose="020F0502020204030204" pitchFamily="34" charset="0"/>
              </a:rPr>
              <a:t>of the analysis on </a:t>
            </a:r>
            <a:r>
              <a:rPr lang="en-US" sz="2000" dirty="0">
                <a:latin typeface="Calibri" panose="020F0502020204030204" pitchFamily="34" charset="0"/>
              </a:rPr>
              <a:t>the basis of identified causal relationships / success </a:t>
            </a:r>
            <a:r>
              <a:rPr lang="en-US" sz="2000" dirty="0" smtClean="0">
                <a:latin typeface="Calibri" panose="020F0502020204030204" pitchFamily="34" charset="0"/>
              </a:rPr>
              <a:t>factors</a:t>
            </a:r>
            <a:endParaRPr lang="de-DE" sz="2000" dirty="0">
              <a:latin typeface="Calibri" panose="020F0502020204030204" pitchFamily="34" charset="0"/>
            </a:endParaRPr>
          </a:p>
          <a:p>
            <a:pPr lvl="0"/>
            <a:r>
              <a:rPr lang="en-US" sz="2000" dirty="0" smtClean="0">
                <a:latin typeface="Calibri" panose="020F0502020204030204" pitchFamily="34" charset="0"/>
              </a:rPr>
              <a:t>Design </a:t>
            </a:r>
            <a:r>
              <a:rPr lang="en-US" sz="2000" dirty="0">
                <a:latin typeface="Calibri" panose="020F0502020204030204" pitchFamily="34" charset="0"/>
              </a:rPr>
              <a:t>of a tool kit based on the results of the analysis (</a:t>
            </a:r>
            <a:r>
              <a:rPr lang="en-US" sz="2000" dirty="0" smtClean="0">
                <a:latin typeface="Calibri" panose="020F0502020204030204" pitchFamily="34" charset="0"/>
              </a:rPr>
              <a:t>hand-/ guide-book </a:t>
            </a:r>
            <a:r>
              <a:rPr lang="en-US" sz="2000" dirty="0" smtClean="0">
                <a:latin typeface="Calibri" panose="020F0502020204030204" pitchFamily="34" charset="0"/>
              </a:rPr>
              <a:t>for </a:t>
            </a:r>
            <a:r>
              <a:rPr lang="en-US" sz="2000" dirty="0">
                <a:latin typeface="Calibri" panose="020F0502020204030204" pitchFamily="34" charset="0"/>
              </a:rPr>
              <a:t>policy makers and practitioners, data set, expert pool…) </a:t>
            </a:r>
            <a:endParaRPr lang="de-DE" sz="2000" dirty="0">
              <a:latin typeface="Calibri" panose="020F0502020204030204" pitchFamily="34" charset="0"/>
            </a:endParaRPr>
          </a:p>
          <a:p>
            <a:pPr lvl="0">
              <a:buFont typeface="Wingdings" panose="05000000000000000000" pitchFamily="2" charset="2"/>
              <a:buChar char="Ø"/>
            </a:pPr>
            <a:r>
              <a:rPr lang="en-US" sz="2000" dirty="0">
                <a:latin typeface="Calibri" panose="020F0502020204030204" pitchFamily="34" charset="0"/>
              </a:rPr>
              <a:t>In parallel </a:t>
            </a:r>
            <a:r>
              <a:rPr lang="en-US" sz="2000" dirty="0" smtClean="0">
                <a:latin typeface="Calibri" panose="020F0502020204030204" pitchFamily="34" charset="0"/>
              </a:rPr>
              <a:t>identification </a:t>
            </a:r>
            <a:r>
              <a:rPr lang="en-US" sz="2000" dirty="0">
                <a:latin typeface="Calibri" panose="020F0502020204030204" pitchFamily="34" charset="0"/>
              </a:rPr>
              <a:t>of </a:t>
            </a:r>
            <a:r>
              <a:rPr lang="en-US" sz="2000" dirty="0" smtClean="0">
                <a:latin typeface="Calibri" panose="020F0502020204030204" pitchFamily="34" charset="0"/>
              </a:rPr>
              <a:t>entry points / onboarding opportunities in </a:t>
            </a:r>
            <a:r>
              <a:rPr lang="en-US" sz="2000" dirty="0">
                <a:latin typeface="Calibri" panose="020F0502020204030204" pitchFamily="34" charset="0"/>
              </a:rPr>
              <a:t>MENA </a:t>
            </a:r>
            <a:r>
              <a:rPr lang="en-US" sz="2000" dirty="0" smtClean="0">
                <a:latin typeface="Calibri" panose="020F0502020204030204" pitchFamily="34" charset="0"/>
              </a:rPr>
              <a:t>(+vice versa!) to </a:t>
            </a:r>
            <a:r>
              <a:rPr lang="en-US" sz="2000" dirty="0">
                <a:latin typeface="Calibri" panose="020F0502020204030204" pitchFamily="34" charset="0"/>
              </a:rPr>
              <a:t>facilitate the </a:t>
            </a:r>
            <a:r>
              <a:rPr lang="en-US" sz="2000" dirty="0" smtClean="0">
                <a:latin typeface="Calibri" panose="020F0502020204030204" pitchFamily="34" charset="0"/>
              </a:rPr>
              <a:t>transfer / application of findings</a:t>
            </a:r>
            <a:endParaRPr lang="de-DE" sz="20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40165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Calibri" panose="020F0502020204030204" pitchFamily="34" charset="0"/>
              </a:rPr>
              <a:t>SE4JOBS in a Nutshell: What is it about?</a:t>
            </a:r>
            <a:endParaRPr lang="en-US" b="1" dirty="0">
              <a:latin typeface="Calibri" panose="020F0502020204030204" pitchFamily="34" charset="0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1964608" y="6581001"/>
            <a:ext cx="5739898" cy="246221"/>
          </a:xfrm>
        </p:spPr>
        <p:txBody>
          <a:bodyPr/>
          <a:lstStyle/>
          <a:p>
            <a:r>
              <a:rPr lang="en-BZ" dirty="0" smtClean="0"/>
              <a:t>First SE4JOBS Expert Workshop Rabat</a:t>
            </a:r>
            <a:endParaRPr lang="en-BZ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43D270E5-631C-4FEB-B576-0C864664A630}" type="datetime1">
              <a:rPr lang="en-GB" smtClean="0"/>
              <a:t>19/03/2015</a:t>
            </a:fld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>
                <a:latin typeface="Calibri" panose="020F0502020204030204" pitchFamily="34" charset="0"/>
              </a:rPr>
              <a:t>Examine </a:t>
            </a:r>
            <a:r>
              <a:rPr lang="en-US" sz="2000" dirty="0" smtClean="0">
                <a:latin typeface="Calibri" panose="020F0502020204030204" pitchFamily="34" charset="0"/>
              </a:rPr>
              <a:t>more closely and systematically </a:t>
            </a:r>
            <a:r>
              <a:rPr lang="en-US" sz="2000" dirty="0">
                <a:latin typeface="Calibri" panose="020F0502020204030204" pitchFamily="34" charset="0"/>
              </a:rPr>
              <a:t>the </a:t>
            </a:r>
            <a:r>
              <a:rPr lang="en-US" sz="2000" b="1" dirty="0">
                <a:latin typeface="Calibri" panose="020F0502020204030204" pitchFamily="34" charset="0"/>
              </a:rPr>
              <a:t>nexus</a:t>
            </a:r>
            <a:r>
              <a:rPr lang="en-US" sz="2000" dirty="0">
                <a:latin typeface="Calibri" panose="020F0502020204030204" pitchFamily="34" charset="0"/>
              </a:rPr>
              <a:t> between </a:t>
            </a:r>
            <a:r>
              <a:rPr lang="en-US" sz="2000" b="1" dirty="0">
                <a:latin typeface="Calibri" panose="020F0502020204030204" pitchFamily="34" charset="0"/>
              </a:rPr>
              <a:t>RE/EE deployment </a:t>
            </a:r>
            <a:r>
              <a:rPr lang="en-US" sz="2000" dirty="0">
                <a:latin typeface="Calibri" panose="020F0502020204030204" pitchFamily="34" charset="0"/>
              </a:rPr>
              <a:t>and </a:t>
            </a:r>
            <a:r>
              <a:rPr lang="en-US" sz="2000" b="1" dirty="0">
                <a:latin typeface="Calibri" panose="020F0502020204030204" pitchFamily="34" charset="0"/>
              </a:rPr>
              <a:t>local socio-economic development </a:t>
            </a:r>
          </a:p>
          <a:p>
            <a:r>
              <a:rPr lang="en-US" sz="2000" dirty="0" smtClean="0">
                <a:latin typeface="Calibri" panose="020F0502020204030204" pitchFamily="34" charset="0"/>
              </a:rPr>
              <a:t>Topical focus</a:t>
            </a:r>
            <a:r>
              <a:rPr lang="en-US" sz="2000" dirty="0">
                <a:latin typeface="Calibri" panose="020F0502020204030204" pitchFamily="34" charset="0"/>
              </a:rPr>
              <a:t>: identification of </a:t>
            </a:r>
            <a:r>
              <a:rPr lang="en-US" sz="2000" dirty="0" smtClean="0">
                <a:latin typeface="Calibri" panose="020F0502020204030204" pitchFamily="34" charset="0"/>
              </a:rPr>
              <a:t>global</a:t>
            </a:r>
            <a:r>
              <a:rPr lang="en-US" sz="2000" b="1" dirty="0" smtClean="0">
                <a:latin typeface="Calibri" panose="020F0502020204030204" pitchFamily="34" charset="0"/>
              </a:rPr>
              <a:t> </a:t>
            </a:r>
            <a:r>
              <a:rPr lang="en-US" sz="2000" b="1" dirty="0">
                <a:latin typeface="Calibri" panose="020F0502020204030204" pitchFamily="34" charset="0"/>
              </a:rPr>
              <a:t>“best practices” and success models</a:t>
            </a:r>
            <a:r>
              <a:rPr lang="en-US" sz="2000" dirty="0">
                <a:latin typeface="Calibri" panose="020F0502020204030204" pitchFamily="34" charset="0"/>
              </a:rPr>
              <a:t>, especially in developing and emerging </a:t>
            </a:r>
            <a:r>
              <a:rPr lang="en-US" sz="2000" dirty="0" smtClean="0">
                <a:latin typeface="Calibri" panose="020F0502020204030204" pitchFamily="34" charset="0"/>
              </a:rPr>
              <a:t>countries, </a:t>
            </a:r>
            <a:r>
              <a:rPr lang="en-US" sz="2000" dirty="0">
                <a:latin typeface="Calibri" panose="020F0502020204030204" pitchFamily="34" charset="0"/>
              </a:rPr>
              <a:t>as regards the optimization of local employment/value creation via RE/EE</a:t>
            </a:r>
          </a:p>
          <a:p>
            <a:r>
              <a:rPr lang="en-US" sz="2000" dirty="0" smtClean="0">
                <a:latin typeface="Calibri" panose="020F0502020204030204" pitchFamily="34" charset="0"/>
              </a:rPr>
              <a:t>Distinguish </a:t>
            </a:r>
            <a:r>
              <a:rPr lang="en-US" sz="2000" b="1" dirty="0">
                <a:latin typeface="Calibri" panose="020F0502020204030204" pitchFamily="34" charset="0"/>
              </a:rPr>
              <a:t>key variables </a:t>
            </a:r>
            <a:r>
              <a:rPr lang="en-US" sz="2000" dirty="0">
                <a:latin typeface="Calibri" panose="020F0502020204030204" pitchFamily="34" charset="0"/>
              </a:rPr>
              <a:t>and </a:t>
            </a:r>
            <a:r>
              <a:rPr lang="en-US" sz="2000" b="1" dirty="0">
                <a:latin typeface="Calibri" panose="020F0502020204030204" pitchFamily="34" charset="0"/>
              </a:rPr>
              <a:t>causal relationships </a:t>
            </a:r>
            <a:r>
              <a:rPr lang="en-US" sz="2000" dirty="0">
                <a:latin typeface="Calibri" panose="020F0502020204030204" pitchFamily="34" charset="0"/>
              </a:rPr>
              <a:t>that explain best the particular trajectories and ultimate success of the reference </a:t>
            </a:r>
            <a:r>
              <a:rPr lang="en-US" sz="2000" dirty="0" smtClean="0">
                <a:latin typeface="Calibri" panose="020F0502020204030204" pitchFamily="34" charset="0"/>
              </a:rPr>
              <a:t>cases</a:t>
            </a:r>
          </a:p>
          <a:p>
            <a:r>
              <a:rPr lang="en-US" sz="2000" dirty="0">
                <a:latin typeface="Calibri" panose="020F0502020204030204" pitchFamily="34" charset="0"/>
              </a:rPr>
              <a:t>S</a:t>
            </a:r>
            <a:r>
              <a:rPr lang="en-US" sz="2000" dirty="0" smtClean="0">
                <a:latin typeface="Calibri" panose="020F0502020204030204" pitchFamily="34" charset="0"/>
              </a:rPr>
              <a:t>erve </a:t>
            </a:r>
            <a:r>
              <a:rPr lang="en-US" sz="2000" dirty="0">
                <a:latin typeface="Calibri" panose="020F0502020204030204" pitchFamily="34" charset="0"/>
              </a:rPr>
              <a:t>as </a:t>
            </a:r>
            <a:r>
              <a:rPr lang="en-US" sz="2000" dirty="0" smtClean="0">
                <a:latin typeface="Calibri" panose="020F0502020204030204" pitchFamily="34" charset="0"/>
              </a:rPr>
              <a:t>a</a:t>
            </a:r>
            <a:r>
              <a:rPr lang="en-US" sz="2000" b="1" dirty="0" smtClean="0">
                <a:latin typeface="Calibri" panose="020F0502020204030204" pitchFamily="34" charset="0"/>
              </a:rPr>
              <a:t> </a:t>
            </a:r>
            <a:r>
              <a:rPr lang="en-US" sz="2000" b="1" dirty="0">
                <a:latin typeface="Calibri" panose="020F0502020204030204" pitchFamily="34" charset="0"/>
              </a:rPr>
              <a:t>source of inspiration </a:t>
            </a:r>
            <a:r>
              <a:rPr lang="en-US" sz="2000" dirty="0">
                <a:latin typeface="Calibri" panose="020F0502020204030204" pitchFamily="34" charset="0"/>
              </a:rPr>
              <a:t>and a </a:t>
            </a:r>
            <a:r>
              <a:rPr lang="en-US" sz="2000" b="1" dirty="0">
                <a:latin typeface="Calibri" panose="020F0502020204030204" pitchFamily="34" charset="0"/>
              </a:rPr>
              <a:t>point of reference </a:t>
            </a:r>
            <a:r>
              <a:rPr lang="en-US" sz="2000" dirty="0">
                <a:latin typeface="Calibri" panose="020F0502020204030204" pitchFamily="34" charset="0"/>
              </a:rPr>
              <a:t>to support </a:t>
            </a:r>
            <a:r>
              <a:rPr lang="en-US" sz="2000" dirty="0" smtClean="0">
                <a:latin typeface="Calibri" panose="020F0502020204030204" pitchFamily="34" charset="0"/>
              </a:rPr>
              <a:t>policy </a:t>
            </a:r>
            <a:r>
              <a:rPr lang="en-US" sz="2000" dirty="0">
                <a:latin typeface="Calibri" panose="020F0502020204030204" pitchFamily="34" charset="0"/>
              </a:rPr>
              <a:t>debates and decision making in </a:t>
            </a:r>
            <a:r>
              <a:rPr lang="en-US" sz="2000" dirty="0" smtClean="0">
                <a:latin typeface="Calibri" panose="020F0502020204030204" pitchFamily="34" charset="0"/>
              </a:rPr>
              <a:t>partner countries (plus to improve </a:t>
            </a:r>
            <a:r>
              <a:rPr lang="en-US" sz="2000" dirty="0" smtClean="0">
                <a:latin typeface="Calibri" panose="020F0502020204030204" pitchFamily="34" charset="0"/>
              </a:rPr>
              <a:t>the </a:t>
            </a:r>
            <a:r>
              <a:rPr lang="en-US" sz="2000" dirty="0">
                <a:latin typeface="Calibri" panose="020F0502020204030204" pitchFamily="34" charset="0"/>
              </a:rPr>
              <a:t>work of intl. cooperation </a:t>
            </a:r>
            <a:r>
              <a:rPr lang="en-US" sz="2000" dirty="0" smtClean="0">
                <a:latin typeface="Calibri" panose="020F0502020204030204" pitchFamily="34" charset="0"/>
              </a:rPr>
              <a:t>and </a:t>
            </a:r>
            <a:r>
              <a:rPr lang="en-US" sz="2000" dirty="0">
                <a:latin typeface="Calibri" panose="020F0502020204030204" pitchFamily="34" charset="0"/>
              </a:rPr>
              <a:t>technical </a:t>
            </a:r>
            <a:r>
              <a:rPr lang="en-US" sz="2000" dirty="0" smtClean="0">
                <a:latin typeface="Calibri" panose="020F0502020204030204" pitchFamily="34" charset="0"/>
              </a:rPr>
              <a:t>assistance)</a:t>
            </a:r>
            <a:endParaRPr lang="en-US" sz="2000" u="sng" dirty="0">
              <a:latin typeface="Calibri" panose="020F0502020204030204" pitchFamily="34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54" b="20591"/>
          <a:stretch/>
        </p:blipFill>
        <p:spPr bwMode="auto">
          <a:xfrm>
            <a:off x="5087653" y="181084"/>
            <a:ext cx="1675286" cy="742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115126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Calibri" panose="020F0502020204030204" pitchFamily="34" charset="0"/>
              </a:rPr>
              <a:t>SE4JOBS: A New Expert Platform launched by GIZ</a:t>
            </a:r>
            <a:endParaRPr lang="en-US" b="1" dirty="0">
              <a:latin typeface="Calibri" panose="020F0502020204030204" pitchFamily="34" charset="0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1964608" y="6581001"/>
            <a:ext cx="5739898" cy="246221"/>
          </a:xfrm>
        </p:spPr>
        <p:txBody>
          <a:bodyPr/>
          <a:lstStyle/>
          <a:p>
            <a:r>
              <a:rPr lang="en-BZ" dirty="0" smtClean="0"/>
              <a:t>First SE4JOBS Expert Workshop Rabat</a:t>
            </a:r>
            <a:endParaRPr lang="en-BZ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43D270E5-631C-4FEB-B576-0C864664A630}" type="datetime1">
              <a:rPr lang="en-GB" smtClean="0"/>
              <a:t>19/03/2015</a:t>
            </a:fld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Font typeface="Wingdings" panose="05000000000000000000" pitchFamily="2" charset="2"/>
              <a:buChar char="ü"/>
            </a:pPr>
            <a:r>
              <a:rPr lang="en-US" sz="2000" dirty="0" smtClean="0">
                <a:latin typeface="Calibri" panose="020F0502020204030204" pitchFamily="34" charset="0"/>
              </a:rPr>
              <a:t>Launched in </a:t>
            </a:r>
            <a:r>
              <a:rPr lang="en-US" sz="2000" dirty="0" smtClean="0">
                <a:latin typeface="Calibri" panose="020F0502020204030204" pitchFamily="34" charset="0"/>
              </a:rPr>
              <a:t>the </a:t>
            </a:r>
            <a:r>
              <a:rPr lang="en-US" sz="2000" b="1" dirty="0" smtClean="0">
                <a:latin typeface="Calibri" panose="020F0502020204030204" pitchFamily="34" charset="0"/>
              </a:rPr>
              <a:t>2</a:t>
            </a:r>
            <a:r>
              <a:rPr lang="en-US" sz="2000" b="1" baseline="30000" dirty="0" smtClean="0">
                <a:latin typeface="Calibri" panose="020F0502020204030204" pitchFamily="34" charset="0"/>
              </a:rPr>
              <a:t>nd</a:t>
            </a:r>
            <a:r>
              <a:rPr lang="en-US" sz="2000" b="1" dirty="0" smtClean="0">
                <a:latin typeface="Calibri" panose="020F0502020204030204" pitchFamily="34" charset="0"/>
              </a:rPr>
              <a:t> half of 2014 </a:t>
            </a:r>
            <a:r>
              <a:rPr lang="en-US" sz="2000" dirty="0" smtClean="0">
                <a:latin typeface="Calibri" panose="020F0502020204030204" pitchFamily="34" charset="0"/>
              </a:rPr>
              <a:t>by </a:t>
            </a:r>
            <a:r>
              <a:rPr lang="en-US" sz="2000" b="1" dirty="0" smtClean="0">
                <a:latin typeface="Calibri" panose="020F0502020204030204" pitchFamily="34" charset="0"/>
              </a:rPr>
              <a:t>5 </a:t>
            </a:r>
            <a:r>
              <a:rPr lang="en-US" sz="2000" b="1" dirty="0" smtClean="0">
                <a:latin typeface="Calibri" panose="020F0502020204030204" pitchFamily="34" charset="0"/>
              </a:rPr>
              <a:t>GIZ Projects </a:t>
            </a:r>
            <a:r>
              <a:rPr lang="en-US" sz="2000" dirty="0" smtClean="0">
                <a:latin typeface="Calibri" panose="020F0502020204030204" pitchFamily="34" charset="0"/>
              </a:rPr>
              <a:t>interested in </a:t>
            </a:r>
            <a:r>
              <a:rPr lang="en-US" sz="2000" dirty="0" smtClean="0">
                <a:latin typeface="Calibri" panose="020F0502020204030204" pitchFamily="34" charset="0"/>
              </a:rPr>
              <a:t>the </a:t>
            </a:r>
            <a:r>
              <a:rPr lang="en-US" sz="2000" dirty="0" smtClean="0">
                <a:latin typeface="Calibri" panose="020F0502020204030204" pitchFamily="34" charset="0"/>
              </a:rPr>
              <a:t>linkages </a:t>
            </a:r>
            <a:r>
              <a:rPr lang="en-US" sz="2000" dirty="0" smtClean="0">
                <a:latin typeface="Calibri" panose="020F0502020204030204" pitchFamily="34" charset="0"/>
              </a:rPr>
              <a:t>between sustainable energy </a:t>
            </a:r>
            <a:r>
              <a:rPr lang="en-US" sz="2000" dirty="0" smtClean="0">
                <a:latin typeface="Calibri" panose="020F0502020204030204" pitchFamily="34" charset="0"/>
              </a:rPr>
              <a:t>&amp; socio-economic </a:t>
            </a:r>
            <a:r>
              <a:rPr lang="en-US" sz="2000" dirty="0" smtClean="0">
                <a:latin typeface="Calibri" panose="020F0502020204030204" pitchFamily="34" charset="0"/>
              </a:rPr>
              <a:t>development:</a:t>
            </a:r>
            <a:endParaRPr lang="de-DE" sz="2000" dirty="0">
              <a:latin typeface="Calibri" panose="020F0502020204030204" pitchFamily="34" charset="0"/>
            </a:endParaRPr>
          </a:p>
          <a:p>
            <a:pPr lvl="0">
              <a:buFont typeface="Wingdings" panose="05000000000000000000" pitchFamily="2" charset="2"/>
              <a:buChar char="§"/>
            </a:pPr>
            <a:r>
              <a:rPr lang="de-DE" sz="2000" dirty="0" smtClean="0">
                <a:latin typeface="Calibri" panose="020F0502020204030204" pitchFamily="34" charset="0"/>
              </a:rPr>
              <a:t>Regional Project RE-ACTIVATE</a:t>
            </a:r>
            <a:endParaRPr lang="de-DE" sz="2000" dirty="0">
              <a:latin typeface="Calibri" panose="020F0502020204030204" pitchFamily="34" charset="0"/>
            </a:endParaRPr>
          </a:p>
          <a:p>
            <a:pPr lvl="0">
              <a:buFont typeface="Wingdings" panose="05000000000000000000" pitchFamily="2" charset="2"/>
              <a:buChar char="§"/>
            </a:pPr>
            <a:r>
              <a:rPr lang="en-US" sz="2000" dirty="0">
                <a:latin typeface="Calibri" panose="020F0502020204030204" pitchFamily="34" charset="0"/>
              </a:rPr>
              <a:t>Sector Project Sustainable Economic </a:t>
            </a:r>
            <a:r>
              <a:rPr lang="en-US" sz="2000" dirty="0" smtClean="0">
                <a:latin typeface="Calibri" panose="020F0502020204030204" pitchFamily="34" charset="0"/>
              </a:rPr>
              <a:t>Development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en-US" sz="2000" dirty="0">
                <a:latin typeface="Calibri" panose="020F0502020204030204" pitchFamily="34" charset="0"/>
              </a:rPr>
              <a:t>Sector Project Employment </a:t>
            </a:r>
            <a:r>
              <a:rPr lang="en-US" sz="2000" dirty="0" smtClean="0">
                <a:latin typeface="Calibri" panose="020F0502020204030204" pitchFamily="34" charset="0"/>
              </a:rPr>
              <a:t>Promotion</a:t>
            </a:r>
            <a:endParaRPr lang="de-DE" sz="2000" dirty="0">
              <a:latin typeface="Calibri" panose="020F0502020204030204" pitchFamily="34" charset="0"/>
            </a:endParaRPr>
          </a:p>
          <a:p>
            <a:pPr lvl="0">
              <a:buFont typeface="Wingdings" panose="05000000000000000000" pitchFamily="2" charset="2"/>
              <a:buChar char="§"/>
            </a:pPr>
            <a:r>
              <a:rPr lang="en-US" sz="2000" dirty="0">
                <a:latin typeface="Calibri" panose="020F0502020204030204" pitchFamily="34" charset="0"/>
              </a:rPr>
              <a:t>Sector Project Private Sector </a:t>
            </a:r>
            <a:r>
              <a:rPr lang="en-US" sz="2000" dirty="0" smtClean="0">
                <a:latin typeface="Calibri" panose="020F0502020204030204" pitchFamily="34" charset="0"/>
              </a:rPr>
              <a:t>Promotion</a:t>
            </a:r>
            <a:endParaRPr lang="de-DE" sz="2000" dirty="0">
              <a:latin typeface="Calibri" panose="020F050202020403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>
                <a:latin typeface="Calibri" panose="020F0502020204030204" pitchFamily="34" charset="0"/>
              </a:rPr>
              <a:t>Sector Project Financial System </a:t>
            </a:r>
            <a:r>
              <a:rPr lang="en-US" sz="2000" dirty="0" smtClean="0">
                <a:latin typeface="Calibri" panose="020F0502020204030204" pitchFamily="34" charset="0"/>
              </a:rPr>
              <a:t>Development</a:t>
            </a:r>
            <a:endParaRPr lang="de-DE" sz="2000" dirty="0">
              <a:latin typeface="Calibri" panose="020F050202020403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>
                <a:latin typeface="Calibri" panose="020F0502020204030204" pitchFamily="34" charset="0"/>
              </a:rPr>
              <a:t>Sector Project Technology Cooperation in the Energy </a:t>
            </a:r>
            <a:r>
              <a:rPr lang="en-US" sz="2000" dirty="0" smtClean="0">
                <a:latin typeface="Calibri" panose="020F0502020204030204" pitchFamily="34" charset="0"/>
              </a:rPr>
              <a:t>Sector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DE" sz="2000" dirty="0" smtClean="0">
                <a:latin typeface="Calibri" panose="020F0502020204030204" pitchFamily="34" charset="0"/>
              </a:rPr>
              <a:t>Regional Project </a:t>
            </a:r>
            <a:r>
              <a:rPr lang="de-DE" sz="2000" dirty="0" err="1" smtClean="0">
                <a:latin typeface="Calibri" panose="020F0502020204030204" pitchFamily="34" charset="0"/>
              </a:rPr>
              <a:t>DiaPol</a:t>
            </a:r>
            <a:r>
              <a:rPr lang="de-DE" sz="2000" dirty="0" smtClean="0">
                <a:latin typeface="Calibri" panose="020F0502020204030204" pitchFamily="34" charset="0"/>
              </a:rPr>
              <a:t> (Observer)</a:t>
            </a:r>
            <a:endParaRPr lang="de-DE" sz="2000" dirty="0">
              <a:latin typeface="Calibri" panose="020F0502020204030204" pitchFamily="34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54" b="20591"/>
          <a:stretch/>
        </p:blipFill>
        <p:spPr bwMode="auto">
          <a:xfrm>
            <a:off x="5087653" y="181084"/>
            <a:ext cx="1675286" cy="742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387334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Calibri" panose="020F0502020204030204" pitchFamily="34" charset="0"/>
              </a:rPr>
              <a:t>Primary Interest / Guiding </a:t>
            </a:r>
            <a:r>
              <a:rPr lang="en-US" b="1" dirty="0">
                <a:latin typeface="Calibri" panose="020F0502020204030204" pitchFamily="34" charset="0"/>
              </a:rPr>
              <a:t>Q</a:t>
            </a:r>
            <a:r>
              <a:rPr lang="en-US" b="1" dirty="0" smtClean="0">
                <a:latin typeface="Calibri" panose="020F0502020204030204" pitchFamily="34" charset="0"/>
              </a:rPr>
              <a:t>uestions of the SE4JOBS Project</a:t>
            </a:r>
            <a:endParaRPr lang="en-US" b="1" dirty="0">
              <a:latin typeface="Calibri" panose="020F0502020204030204" pitchFamily="34" charset="0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1964608" y="6581001"/>
            <a:ext cx="5739898" cy="246221"/>
          </a:xfrm>
        </p:spPr>
        <p:txBody>
          <a:bodyPr/>
          <a:lstStyle/>
          <a:p>
            <a:r>
              <a:rPr lang="en-BZ" dirty="0"/>
              <a:t>First SE4JOBS Expert Workshop Rabat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43D270E5-631C-4FEB-B576-0C864664A630}" type="datetime1">
              <a:rPr lang="en-GB" smtClean="0"/>
              <a:t>19/03/2015</a:t>
            </a:fld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z="2000" dirty="0" smtClean="0">
                <a:latin typeface="Calibri" panose="020F0502020204030204" pitchFamily="34" charset="0"/>
              </a:rPr>
              <a:t>Why have </a:t>
            </a:r>
            <a:r>
              <a:rPr lang="en-GB" sz="2000" dirty="0" smtClean="0">
                <a:latin typeface="Calibri" panose="020F0502020204030204" pitchFamily="34" charset="0"/>
              </a:rPr>
              <a:t>some </a:t>
            </a:r>
            <a:r>
              <a:rPr lang="en-GB" sz="2000" dirty="0" smtClean="0">
                <a:latin typeface="Calibri" panose="020F0502020204030204" pitchFamily="34" charset="0"/>
              </a:rPr>
              <a:t>countries managed </a:t>
            </a:r>
            <a:r>
              <a:rPr lang="en-GB" sz="2000" dirty="0">
                <a:latin typeface="Calibri" panose="020F0502020204030204" pitchFamily="34" charset="0"/>
              </a:rPr>
              <a:t>to </a:t>
            </a:r>
            <a:r>
              <a:rPr lang="en-GB" sz="2000" dirty="0" smtClean="0">
                <a:latin typeface="Calibri" panose="020F0502020204030204" pitchFamily="34" charset="0"/>
              </a:rPr>
              <a:t>position themselves </a:t>
            </a:r>
            <a:r>
              <a:rPr lang="en-GB" sz="2000" dirty="0" smtClean="0">
                <a:latin typeface="Calibri" panose="020F0502020204030204" pitchFamily="34" charset="0"/>
              </a:rPr>
              <a:t>success-fully </a:t>
            </a:r>
            <a:r>
              <a:rPr lang="en-GB" sz="2000" dirty="0" smtClean="0">
                <a:latin typeface="Calibri" panose="020F0502020204030204" pitchFamily="34" charset="0"/>
              </a:rPr>
              <a:t>in </a:t>
            </a:r>
            <a:r>
              <a:rPr lang="en-GB" sz="2000" dirty="0" smtClean="0">
                <a:latin typeface="Calibri" panose="020F0502020204030204" pitchFamily="34" charset="0"/>
              </a:rPr>
              <a:t>sustainable </a:t>
            </a:r>
            <a:r>
              <a:rPr lang="en-GB" sz="2000" dirty="0" smtClean="0">
                <a:latin typeface="Calibri" panose="020F0502020204030204" pitchFamily="34" charset="0"/>
              </a:rPr>
              <a:t>energy markets and </a:t>
            </a:r>
            <a:r>
              <a:rPr lang="en-GB" sz="2000" dirty="0">
                <a:latin typeface="Calibri" panose="020F0502020204030204" pitchFamily="34" charset="0"/>
              </a:rPr>
              <a:t>generate </a:t>
            </a:r>
            <a:r>
              <a:rPr lang="en-GB" sz="2000" b="1" dirty="0" smtClean="0">
                <a:latin typeface="Calibri" panose="020F0502020204030204" pitchFamily="34" charset="0"/>
              </a:rPr>
              <a:t>over-proportional </a:t>
            </a:r>
            <a:r>
              <a:rPr lang="en-GB" sz="2000" b="1" dirty="0" smtClean="0">
                <a:latin typeface="Calibri" panose="020F0502020204030204" pitchFamily="34" charset="0"/>
              </a:rPr>
              <a:t>socio-economic benefits </a:t>
            </a:r>
            <a:r>
              <a:rPr lang="en-GB" sz="2000" dirty="0" smtClean="0">
                <a:latin typeface="Calibri" panose="020F0502020204030204" pitchFamily="34" charset="0"/>
              </a:rPr>
              <a:t>for their populations, especially in terms of employment and value added? And can these be considered durable?</a:t>
            </a:r>
          </a:p>
          <a:p>
            <a:pPr lvl="0"/>
            <a:r>
              <a:rPr lang="en-US" sz="2000" dirty="0" smtClean="0">
                <a:latin typeface="Calibri" panose="020F0502020204030204" pitchFamily="34" charset="0"/>
              </a:rPr>
              <a:t>Which of the decision taken, and of the elements created, have </a:t>
            </a:r>
            <a:r>
              <a:rPr lang="en-US" sz="2000" dirty="0" smtClean="0">
                <a:latin typeface="Calibri" panose="020F0502020204030204" pitchFamily="34" charset="0"/>
              </a:rPr>
              <a:t>been decisive </a:t>
            </a:r>
            <a:r>
              <a:rPr lang="en-US" sz="2000" dirty="0" smtClean="0">
                <a:latin typeface="Calibri" panose="020F0502020204030204" pitchFamily="34" charset="0"/>
              </a:rPr>
              <a:t>in this respect? What are </a:t>
            </a:r>
            <a:r>
              <a:rPr lang="en-US" sz="2000" b="1" dirty="0" smtClean="0">
                <a:latin typeface="Calibri" panose="020F0502020204030204" pitchFamily="34" charset="0"/>
              </a:rPr>
              <a:t>key </a:t>
            </a:r>
            <a:r>
              <a:rPr lang="en-US" sz="2000" b="1" dirty="0" smtClean="0">
                <a:latin typeface="Calibri" panose="020F0502020204030204" pitchFamily="34" charset="0"/>
              </a:rPr>
              <a:t>factors to be considered from a </a:t>
            </a:r>
            <a:r>
              <a:rPr lang="en-US" sz="2000" b="1" dirty="0" smtClean="0">
                <a:latin typeface="Calibri" panose="020F0502020204030204" pitchFamily="34" charset="0"/>
              </a:rPr>
              <a:t>best practice </a:t>
            </a:r>
            <a:r>
              <a:rPr lang="en-US" sz="2000" b="1" dirty="0" smtClean="0">
                <a:latin typeface="Calibri" panose="020F0502020204030204" pitchFamily="34" charset="0"/>
              </a:rPr>
              <a:t>perspective </a:t>
            </a:r>
            <a:r>
              <a:rPr lang="en-US" sz="2000" dirty="0" smtClean="0">
                <a:latin typeface="Calibri" panose="020F0502020204030204" pitchFamily="34" charset="0"/>
              </a:rPr>
              <a:t>(functionalist </a:t>
            </a:r>
            <a:r>
              <a:rPr lang="en-US" sz="2000" dirty="0">
                <a:latin typeface="Calibri" panose="020F0502020204030204" pitchFamily="34" charset="0"/>
              </a:rPr>
              <a:t>and/or </a:t>
            </a:r>
            <a:r>
              <a:rPr lang="en-US" sz="2000" dirty="0" err="1" smtClean="0">
                <a:latin typeface="Calibri" panose="020F0502020204030204" pitchFamily="34" charset="0"/>
              </a:rPr>
              <a:t>institutionalist</a:t>
            </a:r>
            <a:r>
              <a:rPr lang="en-US" sz="2000" dirty="0" smtClean="0">
                <a:latin typeface="Calibri" panose="020F0502020204030204" pitchFamily="34" charset="0"/>
              </a:rPr>
              <a:t>)?</a:t>
            </a:r>
          </a:p>
          <a:p>
            <a:pPr lvl="0"/>
            <a:r>
              <a:rPr lang="en-US" sz="2000" dirty="0" smtClean="0">
                <a:latin typeface="Calibri" panose="020F0502020204030204" pitchFamily="34" charset="0"/>
              </a:rPr>
              <a:t>Can these approaches serve to inspire others? If yes, in which way could </a:t>
            </a:r>
            <a:r>
              <a:rPr lang="en-US" sz="2000" dirty="0" smtClean="0">
                <a:latin typeface="Calibri" panose="020F0502020204030204" pitchFamily="34" charset="0"/>
              </a:rPr>
              <a:t>such </a:t>
            </a:r>
            <a:r>
              <a:rPr lang="en-US" sz="2000" dirty="0" smtClean="0">
                <a:latin typeface="Calibri" panose="020F0502020204030204" pitchFamily="34" charset="0"/>
              </a:rPr>
              <a:t>a </a:t>
            </a:r>
            <a:r>
              <a:rPr lang="en-US" sz="2000" b="1" dirty="0" smtClean="0">
                <a:latin typeface="Calibri" panose="020F0502020204030204" pitchFamily="34" charset="0"/>
              </a:rPr>
              <a:t>knowhow transfer </a:t>
            </a:r>
            <a:r>
              <a:rPr lang="en-US" sz="2000" dirty="0" smtClean="0">
                <a:latin typeface="Calibri" panose="020F0502020204030204" pitchFamily="34" charset="0"/>
              </a:rPr>
              <a:t>be conceptualized and organized?</a:t>
            </a:r>
            <a:endParaRPr lang="de-DE" sz="2000" dirty="0">
              <a:latin typeface="Calibri" panose="020F0502020204030204" pitchFamily="34" charset="0"/>
            </a:endParaRPr>
          </a:p>
          <a:p>
            <a:pPr lvl="0">
              <a:buFont typeface="Wingdings" panose="05000000000000000000" pitchFamily="2" charset="2"/>
              <a:buChar char="Ø"/>
            </a:pPr>
            <a:r>
              <a:rPr lang="en-US" sz="2000" dirty="0">
                <a:latin typeface="Calibri" panose="020F0502020204030204" pitchFamily="34" charset="0"/>
              </a:rPr>
              <a:t>D</a:t>
            </a:r>
            <a:r>
              <a:rPr lang="en-US" sz="2000" dirty="0" smtClean="0">
                <a:latin typeface="Calibri" panose="020F0502020204030204" pitchFamily="34" charset="0"/>
              </a:rPr>
              <a:t>ifferent </a:t>
            </a:r>
            <a:r>
              <a:rPr lang="en-US" sz="2000" b="1" dirty="0">
                <a:latin typeface="Calibri" panose="020F0502020204030204" pitchFamily="34" charset="0"/>
              </a:rPr>
              <a:t>framework conditions </a:t>
            </a:r>
            <a:r>
              <a:rPr lang="en-US" sz="2000" b="1" dirty="0" smtClean="0">
                <a:latin typeface="Calibri" panose="020F0502020204030204" pitchFamily="34" charset="0"/>
              </a:rPr>
              <a:t>/ context factors </a:t>
            </a:r>
            <a:r>
              <a:rPr lang="en-US" sz="2000" dirty="0" smtClean="0">
                <a:latin typeface="Calibri" panose="020F0502020204030204" pitchFamily="34" charset="0"/>
              </a:rPr>
              <a:t>to be considered!</a:t>
            </a:r>
            <a:endParaRPr lang="de-DE" sz="2000" dirty="0">
              <a:latin typeface="Calibri" panose="020F0502020204030204" pitchFamily="34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54" b="20591"/>
          <a:stretch/>
        </p:blipFill>
        <p:spPr bwMode="auto">
          <a:xfrm>
            <a:off x="5087653" y="181084"/>
            <a:ext cx="1675286" cy="742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454457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Calibri" panose="020F0502020204030204" pitchFamily="34" charset="0"/>
              </a:rPr>
              <a:t>Key assumptions / work hypotheses of </a:t>
            </a:r>
            <a:r>
              <a:rPr lang="en-US" b="1" dirty="0">
                <a:latin typeface="Calibri" panose="020F0502020204030204" pitchFamily="34" charset="0"/>
              </a:rPr>
              <a:t>the SE4JOBS Project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1964608" y="6581001"/>
            <a:ext cx="5739898" cy="246221"/>
          </a:xfrm>
        </p:spPr>
        <p:txBody>
          <a:bodyPr/>
          <a:lstStyle/>
          <a:p>
            <a:r>
              <a:rPr lang="en-BZ" dirty="0"/>
              <a:t>First SE4JOBS Expert Workshop Rabat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43D270E5-631C-4FEB-B576-0C864664A630}" type="datetime1">
              <a:rPr lang="en-GB" smtClean="0"/>
              <a:t>19/03/2015</a:t>
            </a:fld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z="2000" dirty="0">
                <a:latin typeface="Calibri" panose="020F0502020204030204" pitchFamily="34" charset="0"/>
              </a:rPr>
              <a:t>Durable employment effects need </a:t>
            </a:r>
            <a:r>
              <a:rPr lang="en-GB" sz="2000" b="1" dirty="0">
                <a:latin typeface="Calibri" panose="020F0502020204030204" pitchFamily="34" charset="0"/>
              </a:rPr>
              <a:t>functioning domestic markets </a:t>
            </a:r>
            <a:r>
              <a:rPr lang="en-GB" sz="2000" dirty="0">
                <a:latin typeface="Calibri" panose="020F0502020204030204" pitchFamily="34" charset="0"/>
              </a:rPr>
              <a:t>in the respective technology </a:t>
            </a:r>
            <a:r>
              <a:rPr lang="en-GB" sz="2000" dirty="0" smtClean="0">
                <a:latin typeface="Calibri" panose="020F0502020204030204" pitchFamily="34" charset="0"/>
              </a:rPr>
              <a:t>field </a:t>
            </a:r>
            <a:r>
              <a:rPr lang="en-GB" sz="2000" dirty="0" smtClean="0">
                <a:latin typeface="Calibri" panose="020F0502020204030204" pitchFamily="34" charset="0"/>
              </a:rPr>
              <a:t>to trigger </a:t>
            </a:r>
            <a:r>
              <a:rPr lang="en-GB" sz="2000" dirty="0" smtClean="0">
                <a:latin typeface="Calibri" panose="020F0502020204030204" pitchFamily="34" charset="0"/>
              </a:rPr>
              <a:t>the necessary </a:t>
            </a:r>
            <a:r>
              <a:rPr lang="en-GB" sz="2000" dirty="0" smtClean="0">
                <a:latin typeface="Calibri" panose="020F0502020204030204" pitchFamily="34" charset="0"/>
              </a:rPr>
              <a:t>investments</a:t>
            </a:r>
            <a:r>
              <a:rPr lang="en-GB" sz="2000" dirty="0" smtClean="0">
                <a:latin typeface="Calibri" panose="020F0502020204030204" pitchFamily="34" charset="0"/>
              </a:rPr>
              <a:t>.</a:t>
            </a:r>
            <a:endParaRPr lang="de-DE" sz="2000" dirty="0">
              <a:latin typeface="Calibri" panose="020F0502020204030204" pitchFamily="34" charset="0"/>
            </a:endParaRPr>
          </a:p>
          <a:p>
            <a:pPr lvl="0"/>
            <a:r>
              <a:rPr lang="en-GB" sz="2000" dirty="0" smtClean="0">
                <a:latin typeface="Calibri" panose="020F0502020204030204" pitchFamily="34" charset="0"/>
              </a:rPr>
              <a:t>Such markets rely </a:t>
            </a:r>
            <a:r>
              <a:rPr lang="en-GB" sz="2000" dirty="0">
                <a:latin typeface="Calibri" panose="020F0502020204030204" pitchFamily="34" charset="0"/>
              </a:rPr>
              <a:t>on </a:t>
            </a:r>
            <a:r>
              <a:rPr lang="en-GB" sz="2000" b="1" dirty="0">
                <a:latin typeface="Calibri" panose="020F0502020204030204" pitchFamily="34" charset="0"/>
              </a:rPr>
              <a:t>sound framework conditions </a:t>
            </a:r>
            <a:r>
              <a:rPr lang="en-GB" sz="2000" dirty="0">
                <a:latin typeface="Calibri" panose="020F0502020204030204" pitchFamily="34" charset="0"/>
              </a:rPr>
              <a:t>that provide the necessary stimuli for market actors </a:t>
            </a:r>
            <a:r>
              <a:rPr lang="en-GB" sz="2000" dirty="0" smtClean="0">
                <a:latin typeface="Calibri" panose="020F0502020204030204" pitchFamily="34" charset="0"/>
              </a:rPr>
              <a:t>and </a:t>
            </a:r>
            <a:r>
              <a:rPr lang="en-GB" sz="2000" dirty="0">
                <a:latin typeface="Calibri" panose="020F0502020204030204" pitchFamily="34" charset="0"/>
              </a:rPr>
              <a:t>correct </a:t>
            </a:r>
            <a:r>
              <a:rPr lang="en-GB" sz="2000" dirty="0" smtClean="0">
                <a:latin typeface="Calibri" panose="020F0502020204030204" pitchFamily="34" charset="0"/>
              </a:rPr>
              <a:t>market </a:t>
            </a:r>
            <a:r>
              <a:rPr lang="en-GB" sz="2000" dirty="0">
                <a:latin typeface="Calibri" panose="020F0502020204030204" pitchFamily="34" charset="0"/>
              </a:rPr>
              <a:t>failure</a:t>
            </a:r>
            <a:r>
              <a:rPr lang="en-GB" sz="2000" dirty="0" smtClean="0">
                <a:latin typeface="Calibri" panose="020F0502020204030204" pitchFamily="34" charset="0"/>
              </a:rPr>
              <a:t>.</a:t>
            </a:r>
            <a:endParaRPr lang="de-DE" sz="2000" dirty="0">
              <a:latin typeface="Calibri" panose="020F0502020204030204" pitchFamily="34" charset="0"/>
            </a:endParaRPr>
          </a:p>
          <a:p>
            <a:pPr lvl="0"/>
            <a:r>
              <a:rPr lang="en-GB" sz="2000" b="1" dirty="0">
                <a:latin typeface="Calibri" panose="020F0502020204030204" pitchFamily="34" charset="0"/>
              </a:rPr>
              <a:t>Policy measures </a:t>
            </a:r>
            <a:r>
              <a:rPr lang="en-GB" sz="2000" dirty="0">
                <a:latin typeface="Calibri" panose="020F0502020204030204" pitchFamily="34" charset="0"/>
              </a:rPr>
              <a:t>are needed to </a:t>
            </a:r>
            <a:r>
              <a:rPr lang="en-GB" sz="2000" dirty="0" smtClean="0">
                <a:latin typeface="Calibri" panose="020F0502020204030204" pitchFamily="34" charset="0"/>
              </a:rPr>
              <a:t>create </a:t>
            </a:r>
            <a:r>
              <a:rPr lang="en-GB" sz="2000" dirty="0">
                <a:latin typeface="Calibri" panose="020F0502020204030204" pitchFamily="34" charset="0"/>
              </a:rPr>
              <a:t>these </a:t>
            </a:r>
            <a:r>
              <a:rPr lang="en-GB" sz="2000" dirty="0" smtClean="0">
                <a:latin typeface="Calibri" panose="020F0502020204030204" pitchFamily="34" charset="0"/>
              </a:rPr>
              <a:t>framework </a:t>
            </a:r>
            <a:r>
              <a:rPr lang="en-GB" sz="2000" dirty="0" smtClean="0">
                <a:latin typeface="Calibri" panose="020F0502020204030204" pitchFamily="34" charset="0"/>
              </a:rPr>
              <a:t>conditions; they must </a:t>
            </a:r>
            <a:r>
              <a:rPr lang="en-GB" sz="2000" dirty="0">
                <a:latin typeface="Calibri" panose="020F0502020204030204" pitchFamily="34" charset="0"/>
              </a:rPr>
              <a:t>be adapted to the </a:t>
            </a:r>
            <a:r>
              <a:rPr lang="en-GB" sz="2000" dirty="0" smtClean="0">
                <a:latin typeface="Calibri" panose="020F0502020204030204" pitchFamily="34" charset="0"/>
              </a:rPr>
              <a:t>respective </a:t>
            </a:r>
            <a:r>
              <a:rPr lang="en-GB" sz="2000" b="1" dirty="0" smtClean="0">
                <a:latin typeface="Calibri" panose="020F0502020204030204" pitchFamily="34" charset="0"/>
              </a:rPr>
              <a:t>national </a:t>
            </a:r>
            <a:r>
              <a:rPr lang="en-GB" sz="2000" b="1" dirty="0">
                <a:latin typeface="Calibri" panose="020F0502020204030204" pitchFamily="34" charset="0"/>
              </a:rPr>
              <a:t>circumstances </a:t>
            </a:r>
            <a:r>
              <a:rPr lang="en-GB" sz="2000" dirty="0">
                <a:latin typeface="Calibri" panose="020F0502020204030204" pitchFamily="34" charset="0"/>
              </a:rPr>
              <a:t>(e.g. natural </a:t>
            </a:r>
            <a:r>
              <a:rPr lang="en-GB" sz="2000" dirty="0" smtClean="0">
                <a:latin typeface="Calibri" panose="020F0502020204030204" pitchFamily="34" charset="0"/>
              </a:rPr>
              <a:t>conditions, institutional </a:t>
            </a:r>
            <a:r>
              <a:rPr lang="en-GB" sz="2000" dirty="0">
                <a:latin typeface="Calibri" panose="020F0502020204030204" pitchFamily="34" charset="0"/>
              </a:rPr>
              <a:t>settings, capacities, </a:t>
            </a:r>
            <a:r>
              <a:rPr lang="en-GB" sz="2000" dirty="0" smtClean="0">
                <a:latin typeface="Calibri" panose="020F0502020204030204" pitchFamily="34" charset="0"/>
              </a:rPr>
              <a:t>preferences). 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en-GB" sz="2000" dirty="0" smtClean="0">
                <a:latin typeface="Calibri" panose="020F0502020204030204" pitchFamily="34" charset="0"/>
              </a:rPr>
              <a:t>Requiring </a:t>
            </a:r>
            <a:r>
              <a:rPr lang="en-GB" sz="2000" dirty="0">
                <a:latin typeface="Calibri" panose="020F0502020204030204" pitchFamily="34" charset="0"/>
              </a:rPr>
              <a:t>a </a:t>
            </a:r>
            <a:r>
              <a:rPr lang="en-GB" sz="2000" b="1" dirty="0">
                <a:latin typeface="Calibri" panose="020F0502020204030204" pitchFamily="34" charset="0"/>
              </a:rPr>
              <a:t>strategy</a:t>
            </a:r>
            <a:r>
              <a:rPr lang="en-GB" sz="2000" dirty="0">
                <a:latin typeface="Calibri" panose="020F0502020204030204" pitchFamily="34" charset="0"/>
              </a:rPr>
              <a:t> that </a:t>
            </a:r>
            <a:r>
              <a:rPr lang="en-GB" sz="2000" dirty="0" smtClean="0">
                <a:latin typeface="Calibri" panose="020F0502020204030204" pitchFamily="34" charset="0"/>
              </a:rPr>
              <a:t>connects </a:t>
            </a:r>
            <a:r>
              <a:rPr lang="en-GB" sz="2000" dirty="0" smtClean="0">
                <a:latin typeface="Calibri" panose="020F0502020204030204" pitchFamily="34" charset="0"/>
              </a:rPr>
              <a:t>the potentials </a:t>
            </a:r>
            <a:r>
              <a:rPr lang="en-GB" sz="2000" dirty="0" smtClean="0">
                <a:latin typeface="Calibri" panose="020F0502020204030204" pitchFamily="34" charset="0"/>
              </a:rPr>
              <a:t>&amp; preferences </a:t>
            </a:r>
            <a:r>
              <a:rPr lang="en-GB" sz="2000" dirty="0" smtClean="0">
                <a:latin typeface="Calibri" panose="020F0502020204030204" pitchFamily="34" charset="0"/>
              </a:rPr>
              <a:t>of a society, </a:t>
            </a:r>
            <a:r>
              <a:rPr lang="en-GB" sz="2000" dirty="0" smtClean="0">
                <a:latin typeface="Calibri" panose="020F0502020204030204" pitchFamily="34" charset="0"/>
              </a:rPr>
              <a:t>organizes a </a:t>
            </a:r>
            <a:r>
              <a:rPr lang="en-GB" sz="2000" dirty="0" smtClean="0">
                <a:latin typeface="Calibri" panose="020F0502020204030204" pitchFamily="34" charset="0"/>
              </a:rPr>
              <a:t>roll-out </a:t>
            </a:r>
            <a:r>
              <a:rPr lang="en-GB" sz="2000" dirty="0" smtClean="0">
                <a:latin typeface="Calibri" panose="020F0502020204030204" pitchFamily="34" charset="0"/>
              </a:rPr>
              <a:t>pathway, </a:t>
            </a:r>
            <a:r>
              <a:rPr lang="en-GB" sz="2000" dirty="0" smtClean="0">
                <a:latin typeface="Calibri" panose="020F0502020204030204" pitchFamily="34" charset="0"/>
              </a:rPr>
              <a:t>and mobilizes </a:t>
            </a:r>
            <a:r>
              <a:rPr lang="en-GB" sz="2000" dirty="0" smtClean="0">
                <a:latin typeface="Calibri" panose="020F0502020204030204" pitchFamily="34" charset="0"/>
              </a:rPr>
              <a:t>the needed social support</a:t>
            </a:r>
            <a:r>
              <a:rPr lang="en-GB" sz="2000" dirty="0" smtClean="0">
                <a:latin typeface="Calibri" panose="020F0502020204030204" pitchFamily="34" charset="0"/>
              </a:rPr>
              <a:t>. Only </a:t>
            </a:r>
            <a:r>
              <a:rPr lang="en-GB" sz="2000" dirty="0" smtClean="0">
                <a:latin typeface="Calibri" panose="020F0502020204030204" pitchFamily="34" charset="0"/>
              </a:rPr>
              <a:t>an </a:t>
            </a:r>
            <a:r>
              <a:rPr lang="en-GB" sz="2000" b="1" dirty="0" smtClean="0">
                <a:latin typeface="Calibri" panose="020F0502020204030204" pitchFamily="34" charset="0"/>
              </a:rPr>
              <a:t>embedded approach </a:t>
            </a:r>
            <a:r>
              <a:rPr lang="en-GB" sz="2000" dirty="0" smtClean="0">
                <a:latin typeface="Calibri" panose="020F0502020204030204" pitchFamily="34" charset="0"/>
              </a:rPr>
              <a:t>leads </a:t>
            </a:r>
            <a:r>
              <a:rPr lang="en-GB" sz="2000" dirty="0" smtClean="0">
                <a:latin typeface="Calibri" panose="020F0502020204030204" pitchFamily="34" charset="0"/>
              </a:rPr>
              <a:t>to the </a:t>
            </a:r>
            <a:r>
              <a:rPr lang="en-GB" sz="2000" dirty="0">
                <a:latin typeface="Calibri" panose="020F0502020204030204" pitchFamily="34" charset="0"/>
              </a:rPr>
              <a:t>desired </a:t>
            </a:r>
            <a:r>
              <a:rPr lang="en-GB" sz="2000" dirty="0" smtClean="0">
                <a:latin typeface="Calibri" panose="020F0502020204030204" pitchFamily="34" charset="0"/>
              </a:rPr>
              <a:t>outcomes.</a:t>
            </a:r>
            <a:endParaRPr lang="en-US" sz="2000" dirty="0" smtClean="0">
              <a:latin typeface="Calibri" panose="020F0502020204030204" pitchFamily="34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54" b="20591"/>
          <a:stretch/>
        </p:blipFill>
        <p:spPr bwMode="auto">
          <a:xfrm>
            <a:off x="5087653" y="181084"/>
            <a:ext cx="1675286" cy="742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212452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Calibri" panose="020F0502020204030204" pitchFamily="34" charset="0"/>
              </a:rPr>
              <a:t>Technological scope / focus of the SE4JOBS Project </a:t>
            </a:r>
            <a:endParaRPr lang="en-US" b="1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1964608" y="6581001"/>
            <a:ext cx="5739898" cy="246221"/>
          </a:xfrm>
        </p:spPr>
        <p:txBody>
          <a:bodyPr/>
          <a:lstStyle/>
          <a:p>
            <a:r>
              <a:rPr lang="en-BZ" dirty="0"/>
              <a:t>First SE4JOBS Expert Workshop Rabat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43D270E5-631C-4FEB-B576-0C864664A630}" type="datetime1">
              <a:rPr lang="en-GB" smtClean="0"/>
              <a:t>19/03/2015</a:t>
            </a:fld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>
                <a:latin typeface="Calibri" panose="020F0502020204030204" pitchFamily="34" charset="0"/>
              </a:rPr>
              <a:t>Good practices are selected for the following technology fields, all of which have </a:t>
            </a:r>
            <a:r>
              <a:rPr lang="en-GB" sz="2000" b="1" dirty="0" smtClean="0">
                <a:latin typeface="Calibri" panose="020F0502020204030204" pitchFamily="34" charset="0"/>
              </a:rPr>
              <a:t>over-average employment effects </a:t>
            </a:r>
            <a:r>
              <a:rPr lang="en-GB" sz="2000" dirty="0" smtClean="0">
                <a:latin typeface="Calibri" panose="020F0502020204030204" pitchFamily="34" charset="0"/>
              </a:rPr>
              <a:t>for local target groups and all of which are of particular relevance for the MENA countries: </a:t>
            </a:r>
            <a:endParaRPr lang="de-DE" sz="2000" dirty="0" smtClean="0">
              <a:latin typeface="Calibri" panose="020F0502020204030204" pitchFamily="34" charset="0"/>
            </a:endParaRPr>
          </a:p>
          <a:p>
            <a:pPr lvl="0"/>
            <a:r>
              <a:rPr lang="en-GB" sz="2000" b="1" dirty="0" smtClean="0">
                <a:latin typeface="Calibri" panose="020F0502020204030204" pitchFamily="34" charset="0"/>
              </a:rPr>
              <a:t>RE: PV, wind power, small-scale</a:t>
            </a:r>
            <a:r>
              <a:rPr lang="en-GB" sz="2000" b="1" dirty="0">
                <a:latin typeface="Calibri" panose="020F0502020204030204" pitchFamily="34" charset="0"/>
              </a:rPr>
              <a:t> hydro </a:t>
            </a:r>
            <a:r>
              <a:rPr lang="en-GB" sz="2000" b="1" dirty="0" smtClean="0">
                <a:latin typeface="Calibri" panose="020F0502020204030204" pitchFamily="34" charset="0"/>
              </a:rPr>
              <a:t>power, solar </a:t>
            </a:r>
            <a:r>
              <a:rPr lang="en-GB" sz="2000" b="1" dirty="0">
                <a:latin typeface="Calibri" panose="020F0502020204030204" pitchFamily="34" charset="0"/>
              </a:rPr>
              <a:t>thermal </a:t>
            </a:r>
            <a:r>
              <a:rPr lang="en-GB" sz="2000" dirty="0" smtClean="0">
                <a:latin typeface="Calibri" panose="020F0502020204030204" pitchFamily="34" charset="0"/>
              </a:rPr>
              <a:t>(</a:t>
            </a:r>
            <a:r>
              <a:rPr lang="en-GB" sz="2000" dirty="0">
                <a:latin typeface="Calibri" panose="020F0502020204030204" pitchFamily="34" charset="0"/>
              </a:rPr>
              <a:t>for heating &amp; cooling</a:t>
            </a:r>
            <a:r>
              <a:rPr lang="en-GB" sz="2000" dirty="0" smtClean="0">
                <a:latin typeface="Calibri" panose="020F0502020204030204" pitchFamily="34" charset="0"/>
              </a:rPr>
              <a:t>), </a:t>
            </a:r>
            <a:r>
              <a:rPr lang="en-GB" sz="2000" dirty="0">
                <a:latin typeface="Calibri" panose="020F0502020204030204" pitchFamily="34" charset="0"/>
              </a:rPr>
              <a:t>biomass </a:t>
            </a:r>
            <a:r>
              <a:rPr lang="en-GB" sz="2000" dirty="0" smtClean="0">
                <a:latin typeface="Calibri" panose="020F0502020204030204" pitchFamily="34" charset="0"/>
              </a:rPr>
              <a:t>(for electricity &amp; heating)</a:t>
            </a:r>
            <a:endParaRPr lang="de-DE" sz="2000" dirty="0">
              <a:latin typeface="Calibri" panose="020F0502020204030204" pitchFamily="34" charset="0"/>
            </a:endParaRPr>
          </a:p>
          <a:p>
            <a:pPr lvl="0"/>
            <a:r>
              <a:rPr lang="en-GB" sz="2000" b="1" dirty="0" smtClean="0">
                <a:latin typeface="Calibri" panose="020F0502020204030204" pitchFamily="34" charset="0"/>
              </a:rPr>
              <a:t>EE: energy </a:t>
            </a:r>
            <a:r>
              <a:rPr lang="en-GB" sz="2000" b="1" dirty="0">
                <a:latin typeface="Calibri" panose="020F0502020204030204" pitchFamily="34" charset="0"/>
              </a:rPr>
              <a:t>efficient </a:t>
            </a:r>
            <a:r>
              <a:rPr lang="en-GB" sz="2000" b="1" dirty="0" smtClean="0">
                <a:latin typeface="Calibri" panose="020F0502020204030204" pitchFamily="34" charset="0"/>
              </a:rPr>
              <a:t>buildings, industry, and agriculture</a:t>
            </a:r>
          </a:p>
          <a:p>
            <a:pPr lvl="0"/>
            <a:r>
              <a:rPr lang="en-GB" sz="2000" dirty="0" smtClean="0">
                <a:latin typeface="Calibri" panose="020F0502020204030204" pitchFamily="34" charset="0"/>
              </a:rPr>
              <a:t>TBC: different options for waste to energy</a:t>
            </a:r>
            <a:endParaRPr lang="de-DE" sz="2000" dirty="0">
              <a:latin typeface="Calibri" panose="020F0502020204030204" pitchFamily="34" charset="0"/>
            </a:endParaRPr>
          </a:p>
          <a:p>
            <a:pPr lvl="0">
              <a:buFont typeface="Wingdings" panose="05000000000000000000" pitchFamily="2" charset="2"/>
              <a:buChar char="Ø"/>
            </a:pPr>
            <a:r>
              <a:rPr lang="en-US" sz="2000" dirty="0" smtClean="0">
                <a:latin typeface="Calibri" panose="020F0502020204030204" pitchFamily="34" charset="0"/>
              </a:rPr>
              <a:t>The </a:t>
            </a:r>
            <a:r>
              <a:rPr lang="en-US" sz="2000" b="1" dirty="0" smtClean="0">
                <a:latin typeface="Calibri" panose="020F0502020204030204" pitchFamily="34" charset="0"/>
              </a:rPr>
              <a:t>exact focus </a:t>
            </a:r>
            <a:r>
              <a:rPr lang="en-US" sz="2000" dirty="0" smtClean="0">
                <a:latin typeface="Calibri" panose="020F0502020204030204" pitchFamily="34" charset="0"/>
              </a:rPr>
              <a:t>will </a:t>
            </a:r>
            <a:r>
              <a:rPr lang="en-US" sz="2000" dirty="0" smtClean="0">
                <a:latin typeface="Calibri" panose="020F0502020204030204" pitchFamily="34" charset="0"/>
              </a:rPr>
              <a:t>depend on the </a:t>
            </a:r>
            <a:r>
              <a:rPr lang="en-US" sz="2000" b="1" dirty="0" smtClean="0">
                <a:latin typeface="Calibri" panose="020F0502020204030204" pitchFamily="34" charset="0"/>
              </a:rPr>
              <a:t>country cases</a:t>
            </a:r>
            <a:r>
              <a:rPr lang="en-US" sz="2000" dirty="0" smtClean="0">
                <a:latin typeface="Calibri" panose="020F0502020204030204" pitchFamily="34" charset="0"/>
              </a:rPr>
              <a:t>, taking </a:t>
            </a:r>
            <a:r>
              <a:rPr lang="en-US" sz="2000" dirty="0" smtClean="0">
                <a:latin typeface="Calibri" panose="020F0502020204030204" pitchFamily="34" charset="0"/>
              </a:rPr>
              <a:t>into account </a:t>
            </a:r>
            <a:r>
              <a:rPr lang="en-US" sz="2000" dirty="0" smtClean="0">
                <a:latin typeface="Calibri" panose="020F0502020204030204" pitchFamily="34" charset="0"/>
              </a:rPr>
              <a:t>technological, financial and political developments </a:t>
            </a:r>
            <a:r>
              <a:rPr lang="en-US" sz="2000" dirty="0" smtClean="0">
                <a:latin typeface="Calibri" panose="020F0502020204030204" pitchFamily="34" charset="0"/>
              </a:rPr>
              <a:t>at global level.</a:t>
            </a:r>
            <a:endParaRPr lang="de-DE" sz="2000" dirty="0">
              <a:latin typeface="Calibri" panose="020F0502020204030204" pitchFamily="34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54" b="20591"/>
          <a:stretch/>
        </p:blipFill>
        <p:spPr bwMode="auto">
          <a:xfrm>
            <a:off x="5087653" y="181084"/>
            <a:ext cx="1675286" cy="742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663984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libri" panose="020F0502020204030204" pitchFamily="34" charset="0"/>
              </a:rPr>
              <a:t>Geographical scope / focus of the SE4JOBS Project 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1964608" y="6581001"/>
            <a:ext cx="5739898" cy="246221"/>
          </a:xfrm>
        </p:spPr>
        <p:txBody>
          <a:bodyPr/>
          <a:lstStyle/>
          <a:p>
            <a:r>
              <a:rPr lang="en-BZ" dirty="0"/>
              <a:t>First SE4JOBS Expert Workshop Rabat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43D270E5-631C-4FEB-B576-0C864664A630}" type="datetime1">
              <a:rPr lang="en-GB" smtClean="0"/>
              <a:t>19/03/2015</a:t>
            </a:fld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b="1" dirty="0" smtClean="0">
                <a:latin typeface="Calibri" panose="020F0502020204030204" pitchFamily="34" charset="0"/>
              </a:rPr>
              <a:t>“</a:t>
            </a:r>
            <a:r>
              <a:rPr lang="en-US" sz="2000" b="1" dirty="0" smtClean="0">
                <a:latin typeface="Calibri" panose="020F0502020204030204" pitchFamily="34" charset="0"/>
              </a:rPr>
              <a:t>A-Countries”: </a:t>
            </a:r>
            <a:r>
              <a:rPr lang="en-US" sz="2000" dirty="0" smtClean="0">
                <a:latin typeface="Calibri" panose="020F0502020204030204" pitchFamily="34" charset="0"/>
              </a:rPr>
              <a:t>having achieved large-scale </a:t>
            </a:r>
            <a:r>
              <a:rPr lang="en-US" sz="2000" dirty="0" smtClean="0">
                <a:latin typeface="Calibri" panose="020F0502020204030204" pitchFamily="34" charset="0"/>
              </a:rPr>
              <a:t>local value </a:t>
            </a:r>
            <a:r>
              <a:rPr lang="en-US" sz="2000" dirty="0" smtClean="0">
                <a:latin typeface="Calibri" panose="020F0502020204030204" pitchFamily="34" charset="0"/>
              </a:rPr>
              <a:t>and employment creation effects in a variety of technology / market </a:t>
            </a:r>
            <a:r>
              <a:rPr lang="en-US" sz="2000" dirty="0" smtClean="0">
                <a:latin typeface="Calibri" panose="020F0502020204030204" pitchFamily="34" charset="0"/>
              </a:rPr>
              <a:t>segments: </a:t>
            </a:r>
            <a:r>
              <a:rPr lang="en-US" sz="2000" dirty="0" smtClean="0">
                <a:latin typeface="Calibri" panose="020F0502020204030204" pitchFamily="34" charset="0"/>
              </a:rPr>
              <a:t>Brazil China, India, Mexico, South Africa, Turkey.</a:t>
            </a:r>
          </a:p>
          <a:p>
            <a:r>
              <a:rPr lang="en-US" sz="2000" b="1" dirty="0" smtClean="0">
                <a:latin typeface="Calibri" panose="020F0502020204030204" pitchFamily="34" charset="0"/>
              </a:rPr>
              <a:t>“B-Countries</a:t>
            </a:r>
            <a:r>
              <a:rPr lang="en-US" sz="2000" b="1" dirty="0">
                <a:latin typeface="Calibri" panose="020F0502020204030204" pitchFamily="34" charset="0"/>
              </a:rPr>
              <a:t>”: </a:t>
            </a:r>
            <a:r>
              <a:rPr lang="en-US" sz="2000" dirty="0" smtClean="0">
                <a:latin typeface="Calibri" panose="020F0502020204030204" pitchFamily="34" charset="0"/>
              </a:rPr>
              <a:t>often of smaller size, </a:t>
            </a:r>
            <a:r>
              <a:rPr lang="en-US" sz="2000" dirty="0" smtClean="0">
                <a:latin typeface="Calibri" panose="020F0502020204030204" pitchFamily="34" charset="0"/>
              </a:rPr>
              <a:t>having achieved </a:t>
            </a:r>
            <a:r>
              <a:rPr lang="en-US" sz="2000" dirty="0" smtClean="0">
                <a:latin typeface="Calibri" panose="020F0502020204030204" pitchFamily="34" charset="0"/>
              </a:rPr>
              <a:t>significant </a:t>
            </a:r>
            <a:r>
              <a:rPr lang="en-US" sz="2000" dirty="0" smtClean="0">
                <a:latin typeface="Calibri" panose="020F0502020204030204" pitchFamily="34" charset="0"/>
              </a:rPr>
              <a:t>local value </a:t>
            </a:r>
            <a:r>
              <a:rPr lang="en-US" sz="2000" dirty="0">
                <a:latin typeface="Calibri" panose="020F0502020204030204" pitchFamily="34" charset="0"/>
              </a:rPr>
              <a:t>and employment creation effects in </a:t>
            </a:r>
            <a:r>
              <a:rPr lang="en-US" sz="2000" dirty="0" smtClean="0">
                <a:latin typeface="Calibri" panose="020F0502020204030204" pitchFamily="34" charset="0"/>
              </a:rPr>
              <a:t>1-3  </a:t>
            </a:r>
            <a:r>
              <a:rPr lang="en-US" sz="2000" dirty="0">
                <a:latin typeface="Calibri" panose="020F0502020204030204" pitchFamily="34" charset="0"/>
              </a:rPr>
              <a:t>technology / market </a:t>
            </a:r>
            <a:r>
              <a:rPr lang="en-US" sz="2000" dirty="0" smtClean="0">
                <a:latin typeface="Calibri" panose="020F0502020204030204" pitchFamily="34" charset="0"/>
              </a:rPr>
              <a:t>segments: examples are Chile, Costa Rica, Malaysia, Vietnam.</a:t>
            </a:r>
            <a:endParaRPr lang="en-US" sz="2000" dirty="0">
              <a:latin typeface="Calibri" panose="020F0502020204030204" pitchFamily="34" charset="0"/>
            </a:endParaRPr>
          </a:p>
          <a:p>
            <a:pPr lvl="0"/>
            <a:r>
              <a:rPr lang="en-US" sz="2000" dirty="0" smtClean="0">
                <a:latin typeface="Calibri" panose="020F0502020204030204" pitchFamily="34" charset="0"/>
              </a:rPr>
              <a:t>A </a:t>
            </a:r>
            <a:r>
              <a:rPr lang="en-US" sz="2000" b="1" dirty="0" smtClean="0">
                <a:latin typeface="Calibri" panose="020F0502020204030204" pitchFamily="34" charset="0"/>
              </a:rPr>
              <a:t>pre-condition </a:t>
            </a:r>
            <a:r>
              <a:rPr lang="en-US" sz="2000" dirty="0" smtClean="0">
                <a:latin typeface="Calibri" panose="020F0502020204030204" pitchFamily="34" charset="0"/>
              </a:rPr>
              <a:t>for being </a:t>
            </a:r>
            <a:r>
              <a:rPr lang="en-US" sz="2000" dirty="0" smtClean="0">
                <a:latin typeface="Calibri" panose="020F0502020204030204" pitchFamily="34" charset="0"/>
              </a:rPr>
              <a:t>considered in the framework of SE4JOBS is </a:t>
            </a:r>
            <a:r>
              <a:rPr lang="en-US" sz="2000" dirty="0" smtClean="0">
                <a:latin typeface="Calibri" panose="020F0502020204030204" pitchFamily="34" charset="0"/>
              </a:rPr>
              <a:t>that </a:t>
            </a:r>
            <a:r>
              <a:rPr lang="en-US" sz="2000" dirty="0" smtClean="0">
                <a:latin typeface="Calibri" panose="020F0502020204030204" pitchFamily="34" charset="0"/>
              </a:rPr>
              <a:t>their </a:t>
            </a:r>
            <a:r>
              <a:rPr lang="en-US" sz="2000" dirty="0" smtClean="0">
                <a:latin typeface="Calibri" panose="020F0502020204030204" pitchFamily="34" charset="0"/>
              </a:rPr>
              <a:t>socio-economic features and natural resource </a:t>
            </a:r>
            <a:r>
              <a:rPr lang="en-US" sz="2000" dirty="0" smtClean="0">
                <a:latin typeface="Calibri" panose="020F0502020204030204" pitchFamily="34" charset="0"/>
              </a:rPr>
              <a:t>potentials </a:t>
            </a:r>
            <a:r>
              <a:rPr lang="en-US" sz="2000" dirty="0" smtClean="0">
                <a:latin typeface="Calibri" panose="020F0502020204030204" pitchFamily="34" charset="0"/>
              </a:rPr>
              <a:t>are comparable to those prevailing in </a:t>
            </a:r>
            <a:r>
              <a:rPr lang="en-US" sz="2000" dirty="0" smtClean="0">
                <a:latin typeface="Calibri" panose="020F0502020204030204" pitchFamily="34" charset="0"/>
              </a:rPr>
              <a:t>the MENA; geo-thermal energy, off-shore wind or bio-fuel production are therefore not included.</a:t>
            </a:r>
            <a:endParaRPr lang="en-US" sz="2000" dirty="0">
              <a:latin typeface="Calibri" panose="020F0502020204030204" pitchFamily="34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54" b="20591"/>
          <a:stretch/>
        </p:blipFill>
        <p:spPr bwMode="auto">
          <a:xfrm>
            <a:off x="5087653" y="181084"/>
            <a:ext cx="1675286" cy="742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94204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libri" panose="020F0502020204030204" pitchFamily="34" charset="0"/>
              </a:rPr>
              <a:t>What are the expected outcomes in general?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1964608" y="6581001"/>
            <a:ext cx="5739898" cy="246221"/>
          </a:xfrm>
        </p:spPr>
        <p:txBody>
          <a:bodyPr/>
          <a:lstStyle/>
          <a:p>
            <a:r>
              <a:rPr lang="en-BZ" dirty="0"/>
              <a:t>First SE4JOBS Expert Workshop Rabat</a:t>
            </a:r>
            <a:endParaRPr lang="en-BZ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43D270E5-631C-4FEB-B576-0C864664A630}" type="datetime1">
              <a:rPr lang="en-GB" smtClean="0"/>
              <a:t>19/03/2015</a:t>
            </a:fld>
            <a:endParaRPr lang="de-DE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54" b="20591"/>
          <a:stretch/>
        </p:blipFill>
        <p:spPr bwMode="auto">
          <a:xfrm>
            <a:off x="5087653" y="181084"/>
            <a:ext cx="1675286" cy="742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Inhaltsplatzhalt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>
                <a:latin typeface="Calibri" panose="020F0502020204030204" pitchFamily="34" charset="0"/>
              </a:rPr>
              <a:t>The </a:t>
            </a:r>
            <a:r>
              <a:rPr lang="en-US" sz="2000" b="1" dirty="0" smtClean="0">
                <a:latin typeface="Calibri" panose="020F0502020204030204" pitchFamily="34" charset="0"/>
              </a:rPr>
              <a:t>interdependencies and tradeoffs </a:t>
            </a:r>
            <a:r>
              <a:rPr lang="en-US" sz="2000" dirty="0" smtClean="0">
                <a:latin typeface="Calibri" panose="020F0502020204030204" pitchFamily="34" charset="0"/>
              </a:rPr>
              <a:t>that </a:t>
            </a:r>
            <a:r>
              <a:rPr lang="en-US" sz="2000" dirty="0" smtClean="0">
                <a:latin typeface="Calibri" panose="020F0502020204030204" pitchFamily="34" charset="0"/>
              </a:rPr>
              <a:t>exist between the various technology pathways and policy options are better understood. Such an improved understanding leads to more informed policy decisions. </a:t>
            </a:r>
          </a:p>
          <a:p>
            <a:r>
              <a:rPr lang="en-US" sz="2000" b="1" dirty="0" smtClean="0">
                <a:latin typeface="Calibri" panose="020F0502020204030204" pitchFamily="34" charset="0"/>
              </a:rPr>
              <a:t>Complementarities and synergies </a:t>
            </a:r>
            <a:r>
              <a:rPr lang="en-US" sz="2000" dirty="0" smtClean="0">
                <a:latin typeface="Calibri" panose="020F0502020204030204" pitchFamily="34" charset="0"/>
              </a:rPr>
              <a:t>can be recognized and harnessed more effectively and efficiently, incl. through a better cooperation of stakeholders, a better pooling of resources, and a better alignment and coordination (or integration) of sector policies and policy </a:t>
            </a:r>
            <a:r>
              <a:rPr lang="en-US" sz="2000" dirty="0" smtClean="0">
                <a:latin typeface="Calibri" panose="020F0502020204030204" pitchFamily="34" charset="0"/>
              </a:rPr>
              <a:t>tools.</a:t>
            </a:r>
            <a:endParaRPr lang="en-US" sz="2000" dirty="0" smtClean="0">
              <a:latin typeface="Calibri" panose="020F0502020204030204" pitchFamily="34" charset="0"/>
            </a:endParaRPr>
          </a:p>
          <a:p>
            <a:r>
              <a:rPr lang="en-US" sz="2000" dirty="0" smtClean="0">
                <a:latin typeface="Calibri" panose="020F0502020204030204" pitchFamily="34" charset="0"/>
              </a:rPr>
              <a:t>The </a:t>
            </a:r>
            <a:r>
              <a:rPr lang="en-US" sz="2000" b="1" dirty="0" smtClean="0">
                <a:latin typeface="Calibri" panose="020F0502020204030204" pitchFamily="34" charset="0"/>
              </a:rPr>
              <a:t>pace, scope, </a:t>
            </a:r>
            <a:r>
              <a:rPr lang="en-US" sz="2000" b="1" dirty="0" smtClean="0">
                <a:latin typeface="Calibri" panose="020F0502020204030204" pitchFamily="34" charset="0"/>
              </a:rPr>
              <a:t>cost and quality of </a:t>
            </a:r>
            <a:r>
              <a:rPr lang="en-US" sz="2000" b="1" dirty="0" smtClean="0">
                <a:latin typeface="Calibri" panose="020F0502020204030204" pitchFamily="34" charset="0"/>
              </a:rPr>
              <a:t>the </a:t>
            </a:r>
            <a:r>
              <a:rPr lang="en-US" sz="2000" b="1" dirty="0" smtClean="0">
                <a:latin typeface="Calibri" panose="020F0502020204030204" pitchFamily="34" charset="0"/>
              </a:rPr>
              <a:t>roll-out of RE/EE in </a:t>
            </a:r>
            <a:r>
              <a:rPr lang="en-US" sz="2000" b="1" dirty="0" smtClean="0">
                <a:latin typeface="Calibri" panose="020F0502020204030204" pitchFamily="34" charset="0"/>
              </a:rPr>
              <a:t>MENA </a:t>
            </a:r>
            <a:r>
              <a:rPr lang="en-US" sz="2000" dirty="0" smtClean="0">
                <a:latin typeface="Calibri" panose="020F0502020204030204" pitchFamily="34" charset="0"/>
              </a:rPr>
              <a:t>(and in </a:t>
            </a:r>
            <a:r>
              <a:rPr lang="en-US" sz="2000" dirty="0" smtClean="0">
                <a:latin typeface="Calibri" panose="020F0502020204030204" pitchFamily="34" charset="0"/>
              </a:rPr>
              <a:t>emerging/developing </a:t>
            </a:r>
            <a:r>
              <a:rPr lang="en-US" sz="2000" dirty="0" smtClean="0">
                <a:latin typeface="Calibri" panose="020F0502020204030204" pitchFamily="34" charset="0"/>
              </a:rPr>
              <a:t>countries more generally) </a:t>
            </a:r>
            <a:r>
              <a:rPr lang="en-US" sz="2000" dirty="0" smtClean="0">
                <a:latin typeface="Calibri" panose="020F0502020204030204" pitchFamily="34" charset="0"/>
              </a:rPr>
              <a:t>is supported.</a:t>
            </a:r>
            <a:endParaRPr lang="en-US" sz="2000" dirty="0" smtClean="0">
              <a:latin typeface="Calibri" panose="020F0502020204030204" pitchFamily="34" charset="0"/>
            </a:endParaRPr>
          </a:p>
          <a:p>
            <a:r>
              <a:rPr lang="en-US" sz="2000" dirty="0" smtClean="0">
                <a:latin typeface="Calibri" panose="020F0502020204030204" pitchFamily="34" charset="0"/>
              </a:rPr>
              <a:t>New possibilities of </a:t>
            </a:r>
            <a:r>
              <a:rPr lang="en-US" sz="2000" b="1" dirty="0" smtClean="0">
                <a:latin typeface="Calibri" panose="020F0502020204030204" pitchFamily="34" charset="0"/>
              </a:rPr>
              <a:t>political participation and stakeholder inclusion </a:t>
            </a:r>
            <a:r>
              <a:rPr lang="en-US" sz="2000" dirty="0" smtClean="0">
                <a:latin typeface="Calibri" panose="020F0502020204030204" pitchFamily="34" charset="0"/>
              </a:rPr>
              <a:t>are created, </a:t>
            </a:r>
            <a:r>
              <a:rPr lang="en-US" sz="2000" b="1" dirty="0" smtClean="0">
                <a:latin typeface="Calibri" panose="020F0502020204030204" pitchFamily="34" charset="0"/>
              </a:rPr>
              <a:t>public acceptance and </a:t>
            </a:r>
            <a:r>
              <a:rPr lang="en-US" sz="2000" b="1" dirty="0" smtClean="0">
                <a:latin typeface="Calibri" panose="020F0502020204030204" pitchFamily="34" charset="0"/>
              </a:rPr>
              <a:t>support </a:t>
            </a:r>
            <a:r>
              <a:rPr lang="en-US" sz="2000" dirty="0" smtClean="0">
                <a:latin typeface="Calibri" panose="020F0502020204030204" pitchFamily="34" charset="0"/>
              </a:rPr>
              <a:t>for RE/EE are </a:t>
            </a:r>
            <a:r>
              <a:rPr lang="en-US" sz="2000" dirty="0" smtClean="0">
                <a:latin typeface="Calibri" panose="020F0502020204030204" pitchFamily="34" charset="0"/>
              </a:rPr>
              <a:t>reinforced.</a:t>
            </a:r>
            <a:endParaRPr lang="en-US" sz="2000" dirty="0" smtClean="0">
              <a:latin typeface="Calibri" panose="020F0502020204030204" pitchFamily="34" charset="0"/>
            </a:endParaRPr>
          </a:p>
          <a:p>
            <a:endParaRPr lang="en-US" sz="2000" dirty="0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77135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1964608" y="6581001"/>
            <a:ext cx="5739898" cy="246221"/>
          </a:xfrm>
        </p:spPr>
        <p:txBody>
          <a:bodyPr/>
          <a:lstStyle/>
          <a:p>
            <a:r>
              <a:rPr lang="en-BZ" dirty="0"/>
              <a:t>First SE4JOBS Expert Workshop Rabat</a:t>
            </a:r>
            <a:endParaRPr lang="en-BZ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43D270E5-631C-4FEB-B576-0C864664A630}" type="datetime1">
              <a:rPr lang="en-GB" smtClean="0"/>
              <a:t>19/03/2015</a:t>
            </a:fld>
            <a:endParaRPr lang="de-DE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54" b="20591"/>
          <a:stretch/>
        </p:blipFill>
        <p:spPr bwMode="auto">
          <a:xfrm>
            <a:off x="5087653" y="181084"/>
            <a:ext cx="1675286" cy="742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Calibri" panose="020F0502020204030204" pitchFamily="34" charset="0"/>
              </a:rPr>
              <a:t>What are the expected outcomes in particular?</a:t>
            </a:r>
            <a:endParaRPr lang="en-US" b="1" dirty="0">
              <a:latin typeface="Calibri" panose="020F0502020204030204" pitchFamily="34" charset="0"/>
            </a:endParaRPr>
          </a:p>
        </p:txBody>
      </p:sp>
      <p:sp>
        <p:nvSpPr>
          <p:cNvPr id="12" name="Inhaltsplatzhalt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b="1" dirty="0" smtClean="0">
                <a:latin typeface="Calibri" panose="020F0502020204030204" pitchFamily="34" charset="0"/>
              </a:rPr>
              <a:t>Strategic-conceptual and </a:t>
            </a:r>
            <a:r>
              <a:rPr lang="en-US" sz="2000" b="1" dirty="0">
                <a:latin typeface="Calibri" panose="020F0502020204030204" pitchFamily="34" charset="0"/>
              </a:rPr>
              <a:t>methodological advise </a:t>
            </a:r>
            <a:r>
              <a:rPr lang="en-US" sz="2000" b="1" dirty="0" smtClean="0">
                <a:latin typeface="Calibri" panose="020F0502020204030204" pitchFamily="34" charset="0"/>
              </a:rPr>
              <a:t>and support </a:t>
            </a:r>
            <a:r>
              <a:rPr lang="en-US" sz="2000" dirty="0" smtClean="0">
                <a:latin typeface="Calibri" panose="020F0502020204030204" pitchFamily="34" charset="0"/>
              </a:rPr>
              <a:t>for </a:t>
            </a:r>
            <a:r>
              <a:rPr lang="en-US" sz="2000" dirty="0">
                <a:latin typeface="Calibri" panose="020F0502020204030204" pitchFamily="34" charset="0"/>
              </a:rPr>
              <a:t>the design and implementation of </a:t>
            </a:r>
            <a:r>
              <a:rPr lang="en-US" sz="2000" dirty="0" smtClean="0">
                <a:latin typeface="Calibri" panose="020F0502020204030204" pitchFamily="34" charset="0"/>
              </a:rPr>
              <a:t>appropriate and integrated strategy building, </a:t>
            </a:r>
            <a:r>
              <a:rPr lang="en-US" sz="2000" dirty="0">
                <a:latin typeface="Calibri" panose="020F0502020204030204" pitchFamily="34" charset="0"/>
              </a:rPr>
              <a:t>decision </a:t>
            </a:r>
            <a:r>
              <a:rPr lang="en-US" sz="2000" dirty="0" smtClean="0">
                <a:latin typeface="Calibri" panose="020F0502020204030204" pitchFamily="34" charset="0"/>
              </a:rPr>
              <a:t>making and multi-stakeholder processes in MENA</a:t>
            </a:r>
          </a:p>
          <a:p>
            <a:r>
              <a:rPr lang="en-US" sz="2000" b="1" dirty="0" smtClean="0">
                <a:latin typeface="Calibri" panose="020F0502020204030204" pitchFamily="34" charset="0"/>
              </a:rPr>
              <a:t>Practical-operational </a:t>
            </a:r>
            <a:r>
              <a:rPr lang="en-US" sz="2000" b="1" dirty="0">
                <a:latin typeface="Calibri" panose="020F0502020204030204" pitchFamily="34" charset="0"/>
              </a:rPr>
              <a:t>support </a:t>
            </a:r>
            <a:r>
              <a:rPr lang="en-US" sz="2000" dirty="0" smtClean="0">
                <a:latin typeface="Calibri" panose="020F0502020204030204" pitchFamily="34" charset="0"/>
              </a:rPr>
              <a:t>for </a:t>
            </a:r>
            <a:r>
              <a:rPr lang="en-US" sz="2000" dirty="0">
                <a:latin typeface="Calibri" panose="020F0502020204030204" pitchFamily="34" charset="0"/>
              </a:rPr>
              <a:t>the preparation </a:t>
            </a:r>
            <a:r>
              <a:rPr lang="en-US" sz="2000" dirty="0" smtClean="0">
                <a:latin typeface="Calibri" panose="020F0502020204030204" pitchFamily="34" charset="0"/>
              </a:rPr>
              <a:t>&amp; implementation </a:t>
            </a:r>
            <a:r>
              <a:rPr lang="en-US" sz="2000" dirty="0">
                <a:latin typeface="Calibri" panose="020F0502020204030204" pitchFamily="34" charset="0"/>
              </a:rPr>
              <a:t>of policies </a:t>
            </a:r>
            <a:r>
              <a:rPr lang="en-US" sz="2000" dirty="0" smtClean="0">
                <a:latin typeface="Calibri" panose="020F0502020204030204" pitchFamily="34" charset="0"/>
              </a:rPr>
              <a:t>&amp; decisions </a:t>
            </a:r>
            <a:r>
              <a:rPr lang="en-US" sz="2000" dirty="0">
                <a:latin typeface="Calibri" panose="020F0502020204030204" pitchFamily="34" charset="0"/>
              </a:rPr>
              <a:t>via </a:t>
            </a:r>
            <a:r>
              <a:rPr lang="en-US" sz="2000" dirty="0" smtClean="0">
                <a:latin typeface="Calibri" panose="020F0502020204030204" pitchFamily="34" charset="0"/>
              </a:rPr>
              <a:t>provision </a:t>
            </a:r>
            <a:r>
              <a:rPr lang="en-US" sz="2000" dirty="0">
                <a:latin typeface="Calibri" panose="020F0502020204030204" pitchFamily="34" charset="0"/>
              </a:rPr>
              <a:t>of </a:t>
            </a:r>
            <a:r>
              <a:rPr lang="en-US" sz="2000" dirty="0" smtClean="0">
                <a:latin typeface="Calibri" panose="020F0502020204030204" pitchFamily="34" charset="0"/>
              </a:rPr>
              <a:t>relevant </a:t>
            </a:r>
            <a:r>
              <a:rPr lang="en-US" sz="2000" dirty="0">
                <a:latin typeface="Calibri" panose="020F0502020204030204" pitchFamily="34" charset="0"/>
              </a:rPr>
              <a:t>expertise </a:t>
            </a:r>
            <a:r>
              <a:rPr lang="en-US" sz="2000" dirty="0" smtClean="0">
                <a:latin typeface="Calibri" panose="020F0502020204030204" pitchFamily="34" charset="0"/>
              </a:rPr>
              <a:t>&amp; targeted input, plus capacity building services for </a:t>
            </a:r>
            <a:r>
              <a:rPr lang="en-US" sz="2000" dirty="0">
                <a:latin typeface="Calibri" panose="020F0502020204030204" pitchFamily="34" charset="0"/>
              </a:rPr>
              <a:t>selected </a:t>
            </a:r>
            <a:r>
              <a:rPr lang="en-US" sz="2000" dirty="0" smtClean="0">
                <a:latin typeface="Calibri" panose="020F0502020204030204" pitchFamily="34" charset="0"/>
              </a:rPr>
              <a:t>local stakeholders</a:t>
            </a:r>
            <a:endParaRPr lang="en-US" sz="2000" dirty="0" smtClean="0">
              <a:latin typeface="Calibri" panose="020F0502020204030204" pitchFamily="34" charset="0"/>
            </a:endParaRPr>
          </a:p>
          <a:p>
            <a:r>
              <a:rPr lang="en-US" sz="2000" b="1" dirty="0" smtClean="0">
                <a:latin typeface="Calibri" panose="020F0502020204030204" pitchFamily="34" charset="0"/>
              </a:rPr>
              <a:t>Creating a new </a:t>
            </a:r>
            <a:r>
              <a:rPr lang="en-US" sz="2000" b="1" dirty="0">
                <a:latin typeface="Calibri" panose="020F0502020204030204" pitchFamily="34" charset="0"/>
              </a:rPr>
              <a:t>set of flexible and customized tools and formats of policy advice and technical assistance</a:t>
            </a:r>
            <a:r>
              <a:rPr lang="en-US" sz="2000" dirty="0" smtClean="0">
                <a:latin typeface="Calibri" panose="020F0502020204030204" pitchFamily="34" charset="0"/>
              </a:rPr>
              <a:t>, in </a:t>
            </a:r>
            <a:r>
              <a:rPr lang="en-US" sz="2000" dirty="0" smtClean="0">
                <a:latin typeface="Calibri" panose="020F0502020204030204" pitchFamily="34" charset="0"/>
              </a:rPr>
              <a:t>close </a:t>
            </a:r>
            <a:r>
              <a:rPr lang="en-US" sz="2000" dirty="0">
                <a:latin typeface="Calibri" panose="020F0502020204030204" pitchFamily="34" charset="0"/>
              </a:rPr>
              <a:t>consultation and cooperation with </a:t>
            </a:r>
            <a:r>
              <a:rPr lang="en-US" sz="2000" dirty="0" smtClean="0">
                <a:latin typeface="Calibri" panose="020F0502020204030204" pitchFamily="34" charset="0"/>
              </a:rPr>
              <a:t>GIZ </a:t>
            </a:r>
            <a:r>
              <a:rPr lang="en-US" sz="2000" dirty="0">
                <a:latin typeface="Calibri" panose="020F0502020204030204" pitchFamily="34" charset="0"/>
              </a:rPr>
              <a:t>projects and </a:t>
            </a:r>
            <a:r>
              <a:rPr lang="en-US" sz="2000" dirty="0" smtClean="0">
                <a:latin typeface="Calibri" panose="020F0502020204030204" pitchFamily="34" charset="0"/>
              </a:rPr>
              <a:t>partners on the ground</a:t>
            </a:r>
          </a:p>
        </p:txBody>
      </p:sp>
    </p:spTree>
    <p:extLst>
      <p:ext uri="{BB962C8B-B14F-4D97-AF65-F5344CB8AC3E}">
        <p14:creationId xmlns:p14="http://schemas.microsoft.com/office/powerpoint/2010/main" val="25101166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iz-powerpoint-leerfolie-en">
  <a:themeElements>
    <a:clrScheme name="GIZ">
      <a:dk1>
        <a:srgbClr val="000000"/>
      </a:dk1>
      <a:lt1>
        <a:srgbClr val="FFFFFF"/>
      </a:lt1>
      <a:dk2>
        <a:srgbClr val="6E6452"/>
      </a:dk2>
      <a:lt2>
        <a:srgbClr val="D2CDC8"/>
      </a:lt2>
      <a:accent1>
        <a:srgbClr val="C80F0F"/>
      </a:accent1>
      <a:accent2>
        <a:srgbClr val="4B859F"/>
      </a:accent2>
      <a:accent3>
        <a:srgbClr val="B498BA"/>
      </a:accent3>
      <a:accent4>
        <a:srgbClr val="F3BF49"/>
      </a:accent4>
      <a:accent5>
        <a:srgbClr val="94B322"/>
      </a:accent5>
      <a:accent6>
        <a:srgbClr val="B4E3ED"/>
      </a:accent6>
      <a:hlink>
        <a:srgbClr val="0000FF"/>
      </a:hlink>
      <a:folHlink>
        <a:srgbClr val="800080"/>
      </a:folHlink>
    </a:clrScheme>
    <a:fontScheme name="GIZ Schrif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GTZ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lnDef>
  </a:objectDefaults>
  <a:extraClrSchemeLst/>
</a:theme>
</file>

<file path=ppt/theme/theme2.xml><?xml version="1.0" encoding="utf-8"?>
<a:theme xmlns:a="http://schemas.openxmlformats.org/drawingml/2006/main" name="Cover">
  <a:themeElements>
    <a:clrScheme name="GTZ-DE">
      <a:dk1>
        <a:srgbClr val="000000"/>
      </a:dk1>
      <a:lt1>
        <a:srgbClr val="FFFFFF"/>
      </a:lt1>
      <a:dk2>
        <a:srgbClr val="727272"/>
      </a:dk2>
      <a:lt2>
        <a:srgbClr val="D9D9D9"/>
      </a:lt2>
      <a:accent1>
        <a:srgbClr val="4B859F"/>
      </a:accent1>
      <a:accent2>
        <a:srgbClr val="C80F0E"/>
      </a:accent2>
      <a:accent3>
        <a:srgbClr val="DEDEAF"/>
      </a:accent3>
      <a:accent4>
        <a:srgbClr val="939393"/>
      </a:accent4>
      <a:accent5>
        <a:srgbClr val="9AB0BA"/>
      </a:accent5>
      <a:accent6>
        <a:srgbClr val="BABA93"/>
      </a:accent6>
      <a:hlink>
        <a:srgbClr val="0000FF"/>
      </a:hlink>
      <a:folHlink>
        <a:srgbClr val="800080"/>
      </a:folHlink>
    </a:clrScheme>
    <a:fontScheme name="GTZ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GTZ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lnDef>
  </a:objectDefaults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giz-powerpoint-leerfolie-en</Template>
  <TotalTime>0</TotalTime>
  <Words>1078</Words>
  <Application>Microsoft Office PowerPoint</Application>
  <PresentationFormat>Bildschirmpräsentation (4:3)</PresentationFormat>
  <Paragraphs>85</Paragraphs>
  <Slides>10</Slides>
  <Notes>10</Notes>
  <HiddenSlides>0</HiddenSlides>
  <MMClips>0</MMClips>
  <ScaleCrop>false</ScaleCrop>
  <HeadingPairs>
    <vt:vector size="4" baseType="variant">
      <vt:variant>
        <vt:lpstr>Design</vt:lpstr>
      </vt:variant>
      <vt:variant>
        <vt:i4>2</vt:i4>
      </vt:variant>
      <vt:variant>
        <vt:lpstr>Folientitel</vt:lpstr>
      </vt:variant>
      <vt:variant>
        <vt:i4>10</vt:i4>
      </vt:variant>
    </vt:vector>
  </HeadingPairs>
  <TitlesOfParts>
    <vt:vector size="12" baseType="lpstr">
      <vt:lpstr>giz-powerpoint-leerfolie-en</vt:lpstr>
      <vt:lpstr>Cover</vt:lpstr>
      <vt:lpstr>The “SE4JOBS” project: assessing global best practices for optimizing RE/EE Based socio-economic impacts in developing and emerging countries </vt:lpstr>
      <vt:lpstr>SE4JOBS in a Nutshell: What is it about?</vt:lpstr>
      <vt:lpstr>SE4JOBS: A New Expert Platform launched by GIZ</vt:lpstr>
      <vt:lpstr>Primary Interest / Guiding Questions of the SE4JOBS Project</vt:lpstr>
      <vt:lpstr>Key assumptions / work hypotheses of the SE4JOBS Project</vt:lpstr>
      <vt:lpstr>Technological scope / focus of the SE4JOBS Project </vt:lpstr>
      <vt:lpstr>Geographical scope / focus of the SE4JOBS Project </vt:lpstr>
      <vt:lpstr>What are the expected outcomes in general?</vt:lpstr>
      <vt:lpstr>What are the expected outcomes in particular?</vt:lpstr>
      <vt:lpstr>What are the main steps along this way?</vt:lpstr>
    </vt:vector>
  </TitlesOfParts>
  <Company>GIZ GmbH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Kim Stoffel</dc:creator>
  <cp:keywords>GIZ-Leerfolie</cp:keywords>
  <cp:lastModifiedBy>UserLA3067</cp:lastModifiedBy>
  <cp:revision>81</cp:revision>
  <cp:lastPrinted>2012-07-19T10:16:59Z</cp:lastPrinted>
  <dcterms:created xsi:type="dcterms:W3CDTF">2014-09-01T11:45:35Z</dcterms:created>
  <dcterms:modified xsi:type="dcterms:W3CDTF">2015-03-19T21:20:10Z</dcterms:modified>
</cp:coreProperties>
</file>